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notesSlides/notesSlide23.xml" ContentType="application/vnd.openxmlformats-officedocument.presentationml.notesSlide+xml"/>
  <Override PartName="/ppt/tags/tag4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9"/>
    <p:sldMasterId id="2147484223" r:id="rId40"/>
    <p:sldMasterId id="2147484244" r:id="rId41"/>
  </p:sldMasterIdLst>
  <p:notesMasterIdLst>
    <p:notesMasterId r:id="rId137"/>
  </p:notesMasterIdLst>
  <p:handoutMasterIdLst>
    <p:handoutMasterId r:id="rId138"/>
  </p:handoutMasterIdLst>
  <p:sldIdLst>
    <p:sldId id="2375" r:id="rId42"/>
    <p:sldId id="2368" r:id="rId43"/>
    <p:sldId id="2369" r:id="rId44"/>
    <p:sldId id="2376" r:id="rId45"/>
    <p:sldId id="2236" r:id="rId46"/>
    <p:sldId id="2176" r:id="rId47"/>
    <p:sldId id="1571" r:id="rId48"/>
    <p:sldId id="2378" r:id="rId49"/>
    <p:sldId id="1572" r:id="rId50"/>
    <p:sldId id="1574" r:id="rId51"/>
    <p:sldId id="1575" r:id="rId52"/>
    <p:sldId id="1577" r:id="rId53"/>
    <p:sldId id="2379" r:id="rId54"/>
    <p:sldId id="332" r:id="rId55"/>
    <p:sldId id="2371" r:id="rId56"/>
    <p:sldId id="1579" r:id="rId57"/>
    <p:sldId id="359" r:id="rId58"/>
    <p:sldId id="2305" r:id="rId59"/>
    <p:sldId id="2297" r:id="rId60"/>
    <p:sldId id="2296" r:id="rId61"/>
    <p:sldId id="2290" r:id="rId62"/>
    <p:sldId id="2193" r:id="rId63"/>
    <p:sldId id="2293" r:id="rId64"/>
    <p:sldId id="2294" r:id="rId65"/>
    <p:sldId id="2295" r:id="rId66"/>
    <p:sldId id="2381" r:id="rId67"/>
    <p:sldId id="2380" r:id="rId68"/>
    <p:sldId id="2299" r:id="rId69"/>
    <p:sldId id="2382" r:id="rId70"/>
    <p:sldId id="2289" r:id="rId71"/>
    <p:sldId id="2377" r:id="rId72"/>
    <p:sldId id="2291" r:id="rId73"/>
    <p:sldId id="2360" r:id="rId74"/>
    <p:sldId id="2361" r:id="rId75"/>
    <p:sldId id="2359" r:id="rId76"/>
    <p:sldId id="2253" r:id="rId77"/>
    <p:sldId id="2298" r:id="rId78"/>
    <p:sldId id="2387" r:id="rId79"/>
    <p:sldId id="2285" r:id="rId80"/>
    <p:sldId id="2304" r:id="rId81"/>
    <p:sldId id="2385" r:id="rId82"/>
    <p:sldId id="2386" r:id="rId83"/>
    <p:sldId id="257" r:id="rId84"/>
    <p:sldId id="2383" r:id="rId85"/>
    <p:sldId id="2364" r:id="rId86"/>
    <p:sldId id="1670" r:id="rId87"/>
    <p:sldId id="2307" r:id="rId88"/>
    <p:sldId id="301" r:id="rId89"/>
    <p:sldId id="2292" r:id="rId90"/>
    <p:sldId id="303" r:id="rId91"/>
    <p:sldId id="304" r:id="rId92"/>
    <p:sldId id="305" r:id="rId93"/>
    <p:sldId id="308" r:id="rId94"/>
    <p:sldId id="291" r:id="rId95"/>
    <p:sldId id="2342" r:id="rId96"/>
    <p:sldId id="2308" r:id="rId97"/>
    <p:sldId id="2309" r:id="rId98"/>
    <p:sldId id="2310" r:id="rId99"/>
    <p:sldId id="2311" r:id="rId100"/>
    <p:sldId id="2312" r:id="rId101"/>
    <p:sldId id="2313" r:id="rId102"/>
    <p:sldId id="2314" r:id="rId103"/>
    <p:sldId id="2315" r:id="rId104"/>
    <p:sldId id="2316" r:id="rId105"/>
    <p:sldId id="2318" r:id="rId106"/>
    <p:sldId id="2319" r:id="rId107"/>
    <p:sldId id="2320" r:id="rId108"/>
    <p:sldId id="2321" r:id="rId109"/>
    <p:sldId id="2323" r:id="rId110"/>
    <p:sldId id="2325" r:id="rId111"/>
    <p:sldId id="2326" r:id="rId112"/>
    <p:sldId id="2327" r:id="rId113"/>
    <p:sldId id="2328" r:id="rId114"/>
    <p:sldId id="2343" r:id="rId115"/>
    <p:sldId id="2330" r:id="rId116"/>
    <p:sldId id="2331" r:id="rId117"/>
    <p:sldId id="2332" r:id="rId118"/>
    <p:sldId id="2333" r:id="rId119"/>
    <p:sldId id="2334" r:id="rId120"/>
    <p:sldId id="2335" r:id="rId121"/>
    <p:sldId id="2336" r:id="rId122"/>
    <p:sldId id="2337" r:id="rId123"/>
    <p:sldId id="2338" r:id="rId124"/>
    <p:sldId id="2339" r:id="rId125"/>
    <p:sldId id="2365" r:id="rId126"/>
    <p:sldId id="2346" r:id="rId127"/>
    <p:sldId id="1588" r:id="rId128"/>
    <p:sldId id="2348" r:id="rId129"/>
    <p:sldId id="2349" r:id="rId130"/>
    <p:sldId id="2350" r:id="rId131"/>
    <p:sldId id="2351" r:id="rId132"/>
    <p:sldId id="2352" r:id="rId133"/>
    <p:sldId id="2353" r:id="rId134"/>
    <p:sldId id="2356" r:id="rId135"/>
    <p:sldId id="2357" r:id="rId1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73C69594-0ADE-4BE2-8ADD-1BD08A5CD6F4}">
          <p14:sldIdLst>
            <p14:sldId id="2375"/>
            <p14:sldId id="2368"/>
            <p14:sldId id="2369"/>
            <p14:sldId id="2376"/>
            <p14:sldId id="2236"/>
          </p14:sldIdLst>
        </p14:section>
        <p14:section name="AI Keynote" id="{9D500530-3E0E-498C-82CB-71C58BD9D48F}">
          <p14:sldIdLst>
            <p14:sldId id="2176"/>
            <p14:sldId id="1571"/>
            <p14:sldId id="2378"/>
            <p14:sldId id="1572"/>
            <p14:sldId id="1574"/>
            <p14:sldId id="1575"/>
            <p14:sldId id="1577"/>
            <p14:sldId id="2379"/>
            <p14:sldId id="332"/>
            <p14:sldId id="2371"/>
            <p14:sldId id="1579"/>
            <p14:sldId id="359"/>
            <p14:sldId id="2305"/>
            <p14:sldId id="2297"/>
            <p14:sldId id="2296"/>
            <p14:sldId id="2290"/>
            <p14:sldId id="2193"/>
            <p14:sldId id="2293"/>
            <p14:sldId id="2294"/>
            <p14:sldId id="2295"/>
            <p14:sldId id="2381"/>
            <p14:sldId id="2380"/>
            <p14:sldId id="2299"/>
          </p14:sldIdLst>
        </p14:section>
        <p14:section name="Wrap-up and next steps" id="{4F37BDFD-ACEF-485D-9DEC-D3D69A0B9288}">
          <p14:sldIdLst>
            <p14:sldId id="2382"/>
            <p14:sldId id="2289"/>
            <p14:sldId id="2377"/>
            <p14:sldId id="2291"/>
            <p14:sldId id="2360"/>
            <p14:sldId id="2361"/>
            <p14:sldId id="2359"/>
            <p14:sldId id="2253"/>
            <p14:sldId id="2298"/>
            <p14:sldId id="2387"/>
            <p14:sldId id="2285"/>
            <p14:sldId id="2304"/>
            <p14:sldId id="2385"/>
            <p14:sldId id="2386"/>
            <p14:sldId id="257"/>
          </p14:sldIdLst>
        </p14:section>
        <p14:section name="Computer Vision and Text Translation" id="{15E03C43-65D0-4FC1-89E4-5500A7199E63}">
          <p14:sldIdLst>
            <p14:sldId id="2383"/>
            <p14:sldId id="2364"/>
            <p14:sldId id="1670"/>
            <p14:sldId id="2307"/>
            <p14:sldId id="301"/>
            <p14:sldId id="2292"/>
            <p14:sldId id="303"/>
            <p14:sldId id="304"/>
            <p14:sldId id="305"/>
            <p14:sldId id="308"/>
            <p14:sldId id="291"/>
            <p14:sldId id="2342"/>
            <p14:sldId id="2308"/>
            <p14:sldId id="2309"/>
            <p14:sldId id="2310"/>
            <p14:sldId id="2311"/>
            <p14:sldId id="2312"/>
            <p14:sldId id="2313"/>
            <p14:sldId id="2314"/>
            <p14:sldId id="2315"/>
            <p14:sldId id="2316"/>
            <p14:sldId id="2318"/>
            <p14:sldId id="2319"/>
            <p14:sldId id="2320"/>
            <p14:sldId id="2321"/>
            <p14:sldId id="2323"/>
            <p14:sldId id="2325"/>
            <p14:sldId id="2326"/>
            <p14:sldId id="2327"/>
            <p14:sldId id="2328"/>
            <p14:sldId id="2343"/>
            <p14:sldId id="2330"/>
            <p14:sldId id="2331"/>
            <p14:sldId id="2332"/>
            <p14:sldId id="2333"/>
            <p14:sldId id="2334"/>
            <p14:sldId id="2335"/>
            <p14:sldId id="2336"/>
            <p14:sldId id="2337"/>
            <p14:sldId id="2338"/>
            <p14:sldId id="2339"/>
          </p14:sldIdLst>
        </p14:section>
        <p14:section name="Face API and AI in Ethics" id="{60DF11B3-76F4-4BAF-AE67-18EA6BD9FDBB}">
          <p14:sldIdLst>
            <p14:sldId id="2365"/>
            <p14:sldId id="2346"/>
            <p14:sldId id="1588"/>
            <p14:sldId id="2348"/>
            <p14:sldId id="2349"/>
            <p14:sldId id="2350"/>
            <p14:sldId id="2351"/>
            <p14:sldId id="2352"/>
            <p14:sldId id="2353"/>
            <p14:sldId id="2356"/>
            <p14:sldId id="23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Tom Ware" initials="TW" lastIdx="18" clrIdx="7">
    <p:extLst>
      <p:ext uri="{19B8F6BF-5375-455C-9EA6-DF929625EA0E}">
        <p15:presenceInfo xmlns:p15="http://schemas.microsoft.com/office/powerpoint/2012/main" userId="Tom Ware" providerId="None"/>
      </p:ext>
    </p:extLst>
  </p:cmAuthor>
  <p:cmAuthor id="1" name="Mary Feil-Jacobs" initials="MFJ" lastIdx="43" clrIdx="1"/>
  <p:cmAuthor id="2" name="Monica Lueder" initials="ML" lastIdx="22" clrIdx="2"/>
  <p:cmAuthor id="3" name="Mary Feil-Jacobs" initials="MF" lastIdx="22" clrIdx="3"/>
  <p:cmAuthor id="4" name="David Jeppesen" initials="DJ [2]" lastIdx="82" clrIdx="4">
    <p:extLst>
      <p:ext uri="{19B8F6BF-5375-455C-9EA6-DF929625EA0E}">
        <p15:presenceInfo xmlns:p15="http://schemas.microsoft.com/office/powerpoint/2012/main" userId="S-1-5-21-3770494660-1800110965-1935647350-10281" providerId="AD"/>
      </p:ext>
    </p:extLst>
  </p:cmAuthor>
  <p:cmAuthor id="5" name="Christopher Harrison" initials="CH" lastIdx="9" clrIdx="5">
    <p:extLst>
      <p:ext uri="{19B8F6BF-5375-455C-9EA6-DF929625EA0E}">
        <p15:presenceInfo xmlns:p15="http://schemas.microsoft.com/office/powerpoint/2012/main" userId="S::chrhar@microsoft.com::5895b409-c973-4cd3-8090-c5ebb14fce87" providerId="AD"/>
      </p:ext>
    </p:extLst>
  </p:cmAuthor>
  <p:cmAuthor id="6" name="Dante Johnson" initials="DJ" lastIdx="1" clrIdx="6">
    <p:extLst>
      <p:ext uri="{19B8F6BF-5375-455C-9EA6-DF929625EA0E}">
        <p15:presenceInfo xmlns:p15="http://schemas.microsoft.com/office/powerpoint/2012/main" userId="S::djohnson@prowesscorp.com::009fb5fe-72f4-417d-9d89-5cace7e7ee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EEEEEE"/>
    <a:srgbClr val="DC3C00"/>
    <a:srgbClr val="002050"/>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65582" autoAdjust="0"/>
  </p:normalViewPr>
  <p:slideViewPr>
    <p:cSldViewPr>
      <p:cViewPr varScale="1">
        <p:scale>
          <a:sx n="87" d="100"/>
          <a:sy n="87" d="100"/>
        </p:scale>
        <p:origin x="967" y="34"/>
      </p:cViewPr>
      <p:guideLst>
        <p:guide orient="horz" pos="2203"/>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8802"/>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76.xml"/><Relationship Id="rId21" Type="http://schemas.openxmlformats.org/officeDocument/2006/relationships/customXml" Target="../customXml/item21.xml"/><Relationship Id="rId42" Type="http://schemas.openxmlformats.org/officeDocument/2006/relationships/slide" Target="slides/slide1.xml"/><Relationship Id="rId63" Type="http://schemas.openxmlformats.org/officeDocument/2006/relationships/slide" Target="slides/slide22.xml"/><Relationship Id="rId84" Type="http://schemas.openxmlformats.org/officeDocument/2006/relationships/slide" Target="slides/slide43.xml"/><Relationship Id="rId138" Type="http://schemas.openxmlformats.org/officeDocument/2006/relationships/handoutMaster" Target="handoutMasters/handoutMaster1.xml"/><Relationship Id="rId107" Type="http://schemas.openxmlformats.org/officeDocument/2006/relationships/slide" Target="slides/slide6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12.xml"/><Relationship Id="rId58" Type="http://schemas.openxmlformats.org/officeDocument/2006/relationships/slide" Target="slides/slide17.xml"/><Relationship Id="rId74" Type="http://schemas.openxmlformats.org/officeDocument/2006/relationships/slide" Target="slides/slide33.xml"/><Relationship Id="rId79" Type="http://schemas.openxmlformats.org/officeDocument/2006/relationships/slide" Target="slides/slide38.xml"/><Relationship Id="rId102" Type="http://schemas.openxmlformats.org/officeDocument/2006/relationships/slide" Target="slides/slide61.xml"/><Relationship Id="rId123" Type="http://schemas.openxmlformats.org/officeDocument/2006/relationships/slide" Target="slides/slide82.xml"/><Relationship Id="rId128" Type="http://schemas.openxmlformats.org/officeDocument/2006/relationships/slide" Target="slides/slide87.xml"/><Relationship Id="rId5" Type="http://schemas.openxmlformats.org/officeDocument/2006/relationships/customXml" Target="../customXml/item5.xml"/><Relationship Id="rId90" Type="http://schemas.openxmlformats.org/officeDocument/2006/relationships/slide" Target="slides/slide49.xml"/><Relationship Id="rId95" Type="http://schemas.openxmlformats.org/officeDocument/2006/relationships/slide" Target="slides/slide54.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2.xml"/><Relationship Id="rId48" Type="http://schemas.openxmlformats.org/officeDocument/2006/relationships/slide" Target="slides/slide7.xml"/><Relationship Id="rId64" Type="http://schemas.openxmlformats.org/officeDocument/2006/relationships/slide" Target="slides/slide23.xml"/><Relationship Id="rId69" Type="http://schemas.openxmlformats.org/officeDocument/2006/relationships/slide" Target="slides/slide28.xml"/><Relationship Id="rId113" Type="http://schemas.openxmlformats.org/officeDocument/2006/relationships/slide" Target="slides/slide72.xml"/><Relationship Id="rId118" Type="http://schemas.openxmlformats.org/officeDocument/2006/relationships/slide" Target="slides/slide77.xml"/><Relationship Id="rId134" Type="http://schemas.openxmlformats.org/officeDocument/2006/relationships/slide" Target="slides/slide93.xml"/><Relationship Id="rId139" Type="http://schemas.openxmlformats.org/officeDocument/2006/relationships/commentAuthors" Target="commentAuthors.xml"/><Relationship Id="rId80" Type="http://schemas.openxmlformats.org/officeDocument/2006/relationships/slide" Target="slides/slide39.xml"/><Relationship Id="rId85" Type="http://schemas.openxmlformats.org/officeDocument/2006/relationships/slide" Target="slides/slide44.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18.xml"/><Relationship Id="rId103" Type="http://schemas.openxmlformats.org/officeDocument/2006/relationships/slide" Target="slides/slide62.xml"/><Relationship Id="rId108" Type="http://schemas.openxmlformats.org/officeDocument/2006/relationships/slide" Target="slides/slide67.xml"/><Relationship Id="rId124" Type="http://schemas.openxmlformats.org/officeDocument/2006/relationships/slide" Target="slides/slide83.xml"/><Relationship Id="rId129" Type="http://schemas.openxmlformats.org/officeDocument/2006/relationships/slide" Target="slides/slide88.xml"/><Relationship Id="rId54" Type="http://schemas.openxmlformats.org/officeDocument/2006/relationships/slide" Target="slides/slide13.xml"/><Relationship Id="rId70" Type="http://schemas.openxmlformats.org/officeDocument/2006/relationships/slide" Target="slides/slide29.xml"/><Relationship Id="rId75" Type="http://schemas.openxmlformats.org/officeDocument/2006/relationships/slide" Target="slides/slide34.xml"/><Relationship Id="rId91" Type="http://schemas.openxmlformats.org/officeDocument/2006/relationships/slide" Target="slides/slide50.xml"/><Relationship Id="rId96" Type="http://schemas.openxmlformats.org/officeDocument/2006/relationships/slide" Target="slides/slide55.xml"/><Relationship Id="rId14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8.xml"/><Relationship Id="rId114" Type="http://schemas.openxmlformats.org/officeDocument/2006/relationships/slide" Target="slides/slide73.xml"/><Relationship Id="rId119" Type="http://schemas.openxmlformats.org/officeDocument/2006/relationships/slide" Target="slides/slide78.xml"/><Relationship Id="rId44" Type="http://schemas.openxmlformats.org/officeDocument/2006/relationships/slide" Target="slides/slide3.xml"/><Relationship Id="rId60" Type="http://schemas.openxmlformats.org/officeDocument/2006/relationships/slide" Target="slides/slide19.xml"/><Relationship Id="rId65" Type="http://schemas.openxmlformats.org/officeDocument/2006/relationships/slide" Target="slides/slide24.xml"/><Relationship Id="rId81" Type="http://schemas.openxmlformats.org/officeDocument/2006/relationships/slide" Target="slides/slide40.xml"/><Relationship Id="rId86" Type="http://schemas.openxmlformats.org/officeDocument/2006/relationships/slide" Target="slides/slide45.xml"/><Relationship Id="rId130" Type="http://schemas.openxmlformats.org/officeDocument/2006/relationships/slide" Target="slides/slide89.xml"/><Relationship Id="rId135" Type="http://schemas.openxmlformats.org/officeDocument/2006/relationships/slide" Target="slides/slide94.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1.xml"/><Relationship Id="rId109" Type="http://schemas.openxmlformats.org/officeDocument/2006/relationships/slide" Target="slides/slide68.xml"/><Relationship Id="rId34" Type="http://schemas.openxmlformats.org/officeDocument/2006/relationships/customXml" Target="../customXml/item34.xml"/><Relationship Id="rId50" Type="http://schemas.openxmlformats.org/officeDocument/2006/relationships/slide" Target="slides/slide9.xml"/><Relationship Id="rId55" Type="http://schemas.openxmlformats.org/officeDocument/2006/relationships/slide" Target="slides/slide14.xml"/><Relationship Id="rId76" Type="http://schemas.openxmlformats.org/officeDocument/2006/relationships/slide" Target="slides/slide35.xml"/><Relationship Id="rId97" Type="http://schemas.openxmlformats.org/officeDocument/2006/relationships/slide" Target="slides/slide56.xml"/><Relationship Id="rId104" Type="http://schemas.openxmlformats.org/officeDocument/2006/relationships/slide" Target="slides/slide63.xml"/><Relationship Id="rId120" Type="http://schemas.openxmlformats.org/officeDocument/2006/relationships/slide" Target="slides/slide79.xml"/><Relationship Id="rId125" Type="http://schemas.openxmlformats.org/officeDocument/2006/relationships/slide" Target="slides/slide84.xml"/><Relationship Id="rId141"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30.xml"/><Relationship Id="rId92" Type="http://schemas.openxmlformats.org/officeDocument/2006/relationships/slide" Target="slides/slide5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Master" Target="slideMasters/slideMaster2.xml"/><Relationship Id="rId45" Type="http://schemas.openxmlformats.org/officeDocument/2006/relationships/slide" Target="slides/slide4.xml"/><Relationship Id="rId66" Type="http://schemas.openxmlformats.org/officeDocument/2006/relationships/slide" Target="slides/slide25.xml"/><Relationship Id="rId87" Type="http://schemas.openxmlformats.org/officeDocument/2006/relationships/slide" Target="slides/slide46.xml"/><Relationship Id="rId110" Type="http://schemas.openxmlformats.org/officeDocument/2006/relationships/slide" Target="slides/slide69.xml"/><Relationship Id="rId115" Type="http://schemas.openxmlformats.org/officeDocument/2006/relationships/slide" Target="slides/slide74.xml"/><Relationship Id="rId131" Type="http://schemas.openxmlformats.org/officeDocument/2006/relationships/slide" Target="slides/slide90.xml"/><Relationship Id="rId136" Type="http://schemas.openxmlformats.org/officeDocument/2006/relationships/slide" Target="slides/slide95.xml"/><Relationship Id="rId61" Type="http://schemas.openxmlformats.org/officeDocument/2006/relationships/slide" Target="slides/slide20.xml"/><Relationship Id="rId82" Type="http://schemas.openxmlformats.org/officeDocument/2006/relationships/slide" Target="slides/slide41.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15.xml"/><Relationship Id="rId77" Type="http://schemas.openxmlformats.org/officeDocument/2006/relationships/slide" Target="slides/slide36.xml"/><Relationship Id="rId100" Type="http://schemas.openxmlformats.org/officeDocument/2006/relationships/slide" Target="slides/slide59.xml"/><Relationship Id="rId105" Type="http://schemas.openxmlformats.org/officeDocument/2006/relationships/slide" Target="slides/slide64.xml"/><Relationship Id="rId126" Type="http://schemas.openxmlformats.org/officeDocument/2006/relationships/slide" Target="slides/slide85.xml"/><Relationship Id="rId8" Type="http://schemas.openxmlformats.org/officeDocument/2006/relationships/customXml" Target="../customXml/item8.xml"/><Relationship Id="rId51" Type="http://schemas.openxmlformats.org/officeDocument/2006/relationships/slide" Target="slides/slide10.xml"/><Relationship Id="rId72" Type="http://schemas.openxmlformats.org/officeDocument/2006/relationships/slide" Target="slides/slide31.xml"/><Relationship Id="rId93" Type="http://schemas.openxmlformats.org/officeDocument/2006/relationships/slide" Target="slides/slide52.xml"/><Relationship Id="rId98" Type="http://schemas.openxmlformats.org/officeDocument/2006/relationships/slide" Target="slides/slide57.xml"/><Relationship Id="rId121" Type="http://schemas.openxmlformats.org/officeDocument/2006/relationships/slide" Target="slides/slide80.xml"/><Relationship Id="rId142"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5.xml"/><Relationship Id="rId67" Type="http://schemas.openxmlformats.org/officeDocument/2006/relationships/slide" Target="slides/slide26.xml"/><Relationship Id="rId116" Type="http://schemas.openxmlformats.org/officeDocument/2006/relationships/slide" Target="slides/slide75.xml"/><Relationship Id="rId137" Type="http://schemas.openxmlformats.org/officeDocument/2006/relationships/notesMaster" Target="notesMasters/notesMaster1.xml"/><Relationship Id="rId20" Type="http://schemas.openxmlformats.org/officeDocument/2006/relationships/customXml" Target="../customXml/item20.xml"/><Relationship Id="rId41" Type="http://schemas.openxmlformats.org/officeDocument/2006/relationships/slideMaster" Target="slideMasters/slideMaster3.xml"/><Relationship Id="rId62" Type="http://schemas.openxmlformats.org/officeDocument/2006/relationships/slide" Target="slides/slide21.xml"/><Relationship Id="rId83" Type="http://schemas.openxmlformats.org/officeDocument/2006/relationships/slide" Target="slides/slide42.xml"/><Relationship Id="rId88" Type="http://schemas.openxmlformats.org/officeDocument/2006/relationships/slide" Target="slides/slide47.xml"/><Relationship Id="rId111" Type="http://schemas.openxmlformats.org/officeDocument/2006/relationships/slide" Target="slides/slide70.xml"/><Relationship Id="rId132" Type="http://schemas.openxmlformats.org/officeDocument/2006/relationships/slide" Target="slides/slide91.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slide" Target="slides/slide16.xml"/><Relationship Id="rId106" Type="http://schemas.openxmlformats.org/officeDocument/2006/relationships/slide" Target="slides/slide65.xml"/><Relationship Id="rId127" Type="http://schemas.openxmlformats.org/officeDocument/2006/relationships/slide" Target="slides/slide86.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slide" Target="slides/slide11.xml"/><Relationship Id="rId73" Type="http://schemas.openxmlformats.org/officeDocument/2006/relationships/slide" Target="slides/slide32.xml"/><Relationship Id="rId78" Type="http://schemas.openxmlformats.org/officeDocument/2006/relationships/slide" Target="slides/slide37.xml"/><Relationship Id="rId94" Type="http://schemas.openxmlformats.org/officeDocument/2006/relationships/slide" Target="slides/slide53.xml"/><Relationship Id="rId99" Type="http://schemas.openxmlformats.org/officeDocument/2006/relationships/slide" Target="slides/slide58.xml"/><Relationship Id="rId101" Type="http://schemas.openxmlformats.org/officeDocument/2006/relationships/slide" Target="slides/slide60.xml"/><Relationship Id="rId122" Type="http://schemas.openxmlformats.org/officeDocument/2006/relationships/slide" Target="slides/slide81.xml"/><Relationship Id="rId14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6.xml"/><Relationship Id="rId68" Type="http://schemas.openxmlformats.org/officeDocument/2006/relationships/slide" Target="slides/slide27.xml"/><Relationship Id="rId89" Type="http://schemas.openxmlformats.org/officeDocument/2006/relationships/slide" Target="slides/slide48.xml"/><Relationship Id="rId112" Type="http://schemas.openxmlformats.org/officeDocument/2006/relationships/slide" Target="slides/slide71.xml"/><Relationship Id="rId133" Type="http://schemas.openxmlformats.org/officeDocument/2006/relationships/slide" Target="slides/slide92.xml"/><Relationship Id="rId16" Type="http://schemas.openxmlformats.org/officeDocument/2006/relationships/customXml" Target="../customXml/item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11/8/2019 2:59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11/8/2019 2:58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ustomers.microsoft.com/en-us/story/731196-ub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microsoft.com/en-us/ai/ai-for-humanitarian-ac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ipython.org/"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chainer.org/" TargetMode="External"/><Relationship Id="rId13" Type="http://schemas.openxmlformats.org/officeDocument/2006/relationships/hyperlink" Target="https://drill.apache.org/" TargetMode="External"/><Relationship Id="rId3" Type="http://schemas.openxmlformats.org/officeDocument/2006/relationships/hyperlink" Target="https://azure.microsoft.com/services/machine-learning-services/" TargetMode="External"/><Relationship Id="rId7" Type="http://schemas.openxmlformats.org/officeDocument/2006/relationships/hyperlink" Target="https://www.tensorflow.org/" TargetMode="External"/><Relationship Id="rId12" Type="http://schemas.openxmlformats.org/officeDocument/2006/relationships/hyperlink" Target="http://www.cs.waikato.ac.nz/ml/weka/" TargetMode="External"/><Relationship Id="rId17" Type="http://schemas.openxmlformats.org/officeDocument/2006/relationships/hyperlink" Target="https://azuremarketplace.microsoft.com/marketplace/apps/microsoft-ads.standard-data-science-vm" TargetMode="External"/><Relationship Id="rId2" Type="http://schemas.openxmlformats.org/officeDocument/2006/relationships/slide" Target="../slides/slide39.xml"/><Relationship Id="rId16" Type="http://schemas.openxmlformats.org/officeDocument/2006/relationships/hyperlink" Target="https://docs.microsoft.com/en-us/azure/machine-learning/data-science-virtual-machine/linux-dsvm-intro" TargetMode="External"/><Relationship Id="rId1" Type="http://schemas.openxmlformats.org/officeDocument/2006/relationships/notesMaster" Target="../notesMasters/notesMaster1.xml"/><Relationship Id="rId6" Type="http://schemas.openxmlformats.org/officeDocument/2006/relationships/hyperlink" Target="https://www.microsoft.com/en-us/cognitive-toolkit/" TargetMode="External"/><Relationship Id="rId11" Type="http://schemas.openxmlformats.org/officeDocument/2006/relationships/hyperlink" Target="http://rattle.togaware.com/" TargetMode="External"/><Relationship Id="rId5" Type="http://schemas.openxmlformats.org/officeDocument/2006/relationships/hyperlink" Target="https://juliacomputing.com/products/juliapro.html" TargetMode="External"/><Relationship Id="rId15" Type="http://schemas.openxmlformats.org/officeDocument/2006/relationships/hyperlink" Target="https://docs.microsoft.com/en-us/azure/machine-learning/data-science-virtual-machine/dsvm-ubuntu-intro" TargetMode="External"/><Relationship Id="rId10" Type="http://schemas.openxmlformats.org/officeDocument/2006/relationships/hyperlink" Target="https://xgboost.readthedocs.org/en/latest/" TargetMode="External"/><Relationship Id="rId4" Type="http://schemas.openxmlformats.org/officeDocument/2006/relationships/hyperlink" Target="https://docs.microsoft.com/machine-learning-server/index" TargetMode="External"/><Relationship Id="rId9" Type="http://schemas.openxmlformats.org/officeDocument/2006/relationships/hyperlink" Target="https://github.com/JohnLangford/vowpal_wabbit" TargetMode="External"/><Relationship Id="rId14" Type="http://schemas.openxmlformats.org/officeDocument/2006/relationships/hyperlink" Target="https://azuremarketplace.microsoft.com/marketplace/apps/microsoft-ads.windows-data-science-vm?tab=PlansAndPric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cdc.gov/vhf/ebola/history/2014-2016-outbreak/index.html" TargetMode="External"/><Relationship Id="rId7" Type="http://schemas.openxmlformats.org/officeDocument/2006/relationships/hyperlink" Target="http://flask.pocoo.org/"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devblogs.microsoft.com/python/" TargetMode="External"/><Relationship Id="rId5" Type="http://schemas.openxmlformats.org/officeDocument/2006/relationships/hyperlink" Target="https://azure.microsoft.com/services/cognitive-services/translator-text-api/" TargetMode="External"/><Relationship Id="rId4" Type="http://schemas.openxmlformats.org/officeDocument/2006/relationships/hyperlink" Target="https://azure.microsoft.com/services/cognitive-services/computer-vision/"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docs.microsoft.com/en-us/cli/azure/install-azure-cli?view=azure-cli-latest" TargetMode="External"/><Relationship Id="rId3" Type="http://schemas.openxmlformats.org/officeDocument/2006/relationships/hyperlink" Target="https://docs.python.org/3/library/venv.html" TargetMode="External"/><Relationship Id="rId7" Type="http://schemas.openxmlformats.org/officeDocument/2006/relationships/hyperlink" Target="https://azure.microsoft.com/services/app-service/"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www.python.org/" TargetMode="External"/><Relationship Id="rId5" Type="http://schemas.openxmlformats.org/officeDocument/2006/relationships/hyperlink" Target="https://docs.microsoft.com/cli/azure/get-started-with-azure-cli?view=azure-cli-latest" TargetMode="External"/><Relationship Id="rId10" Type="http://schemas.openxmlformats.org/officeDocument/2006/relationships/hyperlink" Target="https://portal.azure.com/" TargetMode="External"/><Relationship Id="rId4" Type="http://schemas.openxmlformats.org/officeDocument/2006/relationships/hyperlink" Target="https://pypi.org/project/azure-cognitiveservices-vision-computervision/" TargetMode="External"/><Relationship Id="rId9" Type="http://schemas.openxmlformats.org/officeDocument/2006/relationships/hyperlink" Target="https://docs.microsoft.com/en-us/cli/azure/get-started-with-azure-cli?view=azure-cli-latest"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python.org/3.7/library/stdtypes.html#typesseq-list"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docs.python.org/3.7/tutorial/datastructures.html" TargetMode="External"/><Relationship Id="rId4" Type="http://schemas.openxmlformats.org/officeDocument/2006/relationships/hyperlink" Target="https://docs.python.org/3.7/library/stdtypes.html#mapping-types-dic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python.org/3/tutorial/controlflow.html#if-statements"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www.python.org/dev/peps/pep-0008/#indentation" TargetMode="External"/><Relationship Id="rId4" Type="http://schemas.openxmlformats.org/officeDocument/2006/relationships/hyperlink" Target="https://docs.python.org/3/tutorial/controlflow.html#for-statements"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python.org/dev/peps/pep-0008/#function-and-variable-names"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ocs.python.org/3/reference/compound_stmts.html#while"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python.org/3/tutorial/modules.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flask.pocoo.org/docs/1.0/tutorial/template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flask.pocoo.org/docs/1.0/patterns/flashin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Git" TargetMode="External"/><Relationship Id="rId2" Type="http://schemas.openxmlformats.org/officeDocument/2006/relationships/slide" Target="../slides/slide67.xml"/><Relationship Id="rId1" Type="http://schemas.openxmlformats.org/officeDocument/2006/relationships/notesMaster" Target="../notesMasters/notesMaster1.xml"/><Relationship Id="rId5" Type="http://schemas.openxmlformats.org/officeDocument/2006/relationships/hyperlink" Target="https://getbootstrap.com/" TargetMode="External"/><Relationship Id="rId4" Type="http://schemas.openxmlformats.org/officeDocument/2006/relationships/hyperlink" Target="https://git-scm.com/"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en.wikipedia.org/wiki/Data_URI_schem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8" Type="http://schemas.openxmlformats.org/officeDocument/2006/relationships/hyperlink" Target="https://azure.microsoft.com/pricing/details/cognitive-services/computer-vision/" TargetMode="External"/><Relationship Id="rId3" Type="http://schemas.openxmlformats.org/officeDocument/2006/relationships/hyperlink" Target="https://azure.microsoft.com/services/cognitive-services/" TargetMode="External"/><Relationship Id="rId7" Type="http://schemas.openxmlformats.org/officeDocument/2006/relationships/hyperlink" Target="https://portal.azure.com/"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docs.microsoft.com/cli/azure/get-started-with-azure-cli?view=azure-cli-latest" TargetMode="External"/><Relationship Id="rId5" Type="http://schemas.openxmlformats.org/officeDocument/2006/relationships/hyperlink" Target="https://pypi.org/project/azure-cognitiveservices-vision-computervision/" TargetMode="External"/><Relationship Id="rId4" Type="http://schemas.openxmlformats.org/officeDocument/2006/relationships/hyperlink" Target="https://azure.microsoft.com/services/cognitive-services/computer-vision/" TargetMode="External"/><Relationship Id="rId9" Type="http://schemas.openxmlformats.org/officeDocument/2006/relationships/hyperlink" Target="https://azure.microsoft.com/global-infrastructure/services/?products=cognitive-services"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azure.microsoft.com/services/cognitive-services/translator-text-api/"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azure.microsoft.com/pricing/details/cognitive-services/translator-text-api/" TargetMode="External"/><Relationship Id="rId5" Type="http://schemas.openxmlformats.org/officeDocument/2006/relationships/hyperlink" Target="https://docs.microsoft.com/en-us/azure/cognitive-services/translator/language-support" TargetMode="External"/><Relationship Id="rId4" Type="http://schemas.openxmlformats.org/officeDocument/2006/relationships/hyperlink" Target="https://www.microsoft.com/translator/business/machine-translation/#nmt"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azure.microsoft.com/en-us/documentation/articles/app-service-value-prop-what-is/" TargetMode="External"/><Relationship Id="rId7" Type="http://schemas.openxmlformats.org/officeDocument/2006/relationships/hyperlink" Target="https://docs.microsoft.com/azure/app-service/configure-common"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docs.microsoft.com/cli/azure/get-started-with-azure-cli?view=azure-cli-latest" TargetMode="External"/><Relationship Id="rId5" Type="http://schemas.openxmlformats.org/officeDocument/2006/relationships/hyperlink" Target="https://docs.microsoft.com/azure/app-service/webjobs-create" TargetMode="External"/><Relationship Id="rId4" Type="http://schemas.openxmlformats.org/officeDocument/2006/relationships/hyperlink" Target="https://azure.microsoft.com/en-us/documentation/articles/app-service-web-overview/"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code.visualstudio.com/docs/python/tutorial-deploy-app-service-on-linux"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met.police.uk/live-facial-recognition-trial/"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www.aies-conference.com/wp-content/uploads/2019/01/AIES-19_paper_223.pdf" TargetMode="External"/><Relationship Id="rId5" Type="http://schemas.openxmlformats.org/officeDocument/2006/relationships/hyperlink" Target="http://gendershades.org/overview.html" TargetMode="External"/><Relationship Id="rId4" Type="http://schemas.openxmlformats.org/officeDocument/2006/relationships/hyperlink" Target="https://48ba3m4eh2bf2sksp43rq8kk-wpengine.netdna-ssl.com/wp-content/uploads/2019/07/London-Met-Police-Trial-of-Facial-Recognition-Tech-Report.pdf"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 people get things installed during setup time</a:t>
            </a:r>
          </a:p>
          <a:p>
            <a:pPr marL="171450" indent="-171450">
              <a:buFontTx/>
              <a:buChar char="-"/>
            </a:pPr>
            <a:r>
              <a:rPr lang="en-US" dirty="0"/>
              <a:t>Git in ide</a:t>
            </a:r>
          </a:p>
          <a:p>
            <a:pPr marL="171450" indent="-171450">
              <a:buFontTx/>
              <a:buChar char="-"/>
            </a:pPr>
            <a:r>
              <a:rPr lang="en-US" dirty="0"/>
              <a:t>Python</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11/8/2019 2:58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535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think about how we as humans process information, it’s not that different from AI. We take input from the world – sights, sounds, information. We process that through our “model” – our brain – which has been trained by both nature and nurture. We then respond to that input in what would be termed behavior.</a:t>
            </a:r>
            <a:endParaRPr lang="en-US" baseline="0" dirty="0"/>
          </a:p>
        </p:txBody>
      </p:sp>
      <p:sp>
        <p:nvSpPr>
          <p:cNvPr id="4" name="Slide Number Placeholder 3"/>
          <p:cNvSpPr>
            <a:spLocks noGrp="1"/>
          </p:cNvSpPr>
          <p:nvPr>
            <p:ph type="sldNum" sz="quarter" idx="10"/>
          </p:nvPr>
        </p:nvSpPr>
        <p:spPr/>
        <p:txBody>
          <a:bodyPr/>
          <a:lstStyle/>
          <a:p>
            <a:fld id="{6E81C507-7249-AE40-8E93-AAF6C347ED90}" type="slidenum">
              <a:rPr lang="en-US" smtClean="0"/>
              <a:t>10</a:t>
            </a:fld>
            <a:endParaRPr lang="en-US"/>
          </a:p>
        </p:txBody>
      </p:sp>
    </p:spTree>
    <p:extLst>
      <p:ext uri="{BB962C8B-B14F-4D97-AF65-F5344CB8AC3E}">
        <p14:creationId xmlns:p14="http://schemas.microsoft.com/office/powerpoint/2010/main" val="689796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artificial intelligence, it’s much the same. Setting aside the potentially scary robot drawing, we feed our computer data. Our computer uses the model we’ve built, and then provides us answers.</a:t>
            </a:r>
          </a:p>
        </p:txBody>
      </p:sp>
      <p:sp>
        <p:nvSpPr>
          <p:cNvPr id="4" name="Slide Number Placeholder 3"/>
          <p:cNvSpPr>
            <a:spLocks noGrp="1"/>
          </p:cNvSpPr>
          <p:nvPr>
            <p:ph type="sldNum" sz="quarter" idx="10"/>
          </p:nvPr>
        </p:nvSpPr>
        <p:spPr/>
        <p:txBody>
          <a:bodyPr/>
          <a:lstStyle/>
          <a:p>
            <a:fld id="{6E81C507-7249-AE40-8E93-AAF6C347ED90}" type="slidenum">
              <a:rPr lang="en-US" smtClean="0"/>
              <a:t>11</a:t>
            </a:fld>
            <a:endParaRPr lang="en-US"/>
          </a:p>
        </p:txBody>
      </p:sp>
    </p:spTree>
    <p:extLst>
      <p:ext uri="{BB962C8B-B14F-4D97-AF65-F5344CB8AC3E}">
        <p14:creationId xmlns:p14="http://schemas.microsoft.com/office/powerpoint/2010/main" val="1413893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a:t>
            </a:r>
            <a:r>
              <a:rPr lang="en-US" baseline="0" dirty="0"/>
              <a:t> with a specific question: “Is this retinal scan of a diseased eye?”</a:t>
            </a:r>
          </a:p>
          <a:p>
            <a:endParaRPr lang="en-US" baseline="0" dirty="0"/>
          </a:p>
          <a:p>
            <a:r>
              <a:rPr lang="en-US" dirty="0"/>
              <a:t>Build</a:t>
            </a:r>
            <a:r>
              <a:rPr lang="en-US" baseline="0" dirty="0"/>
              <a:t> the puzzle by necessity. Don’t mention something new (features) until you need it.</a:t>
            </a:r>
          </a:p>
          <a:p>
            <a:endParaRPr lang="en-US" baseline="0" dirty="0"/>
          </a:p>
          <a:p>
            <a:pPr marL="228600" indent="-228600">
              <a:buAutoNum type="arabicPeriod"/>
            </a:pPr>
            <a:r>
              <a:rPr lang="en-US" dirty="0"/>
              <a:t>Built</a:t>
            </a:r>
            <a:r>
              <a:rPr lang="en-US" baseline="0" dirty="0"/>
              <a:t> the puzzle</a:t>
            </a:r>
          </a:p>
          <a:p>
            <a:pPr marL="228600" indent="-228600">
              <a:buAutoNum type="arabicPeriod"/>
            </a:pPr>
            <a:r>
              <a:rPr lang="en-US" baseline="0" dirty="0"/>
              <a:t>Talk about how you spend your time (calling out data wrangling as something that developers already do </a:t>
            </a:r>
            <a:r>
              <a:rPr lang="mr-IN" baseline="0" dirty="0"/>
              <a:t>–</a:t>
            </a:r>
            <a:r>
              <a:rPr lang="en-US" baseline="0" dirty="0"/>
              <a:t> “metadata scientist”)</a:t>
            </a:r>
          </a:p>
          <a:p>
            <a:pPr marL="228600" indent="-228600">
              <a:buAutoNum type="arabicPeriod"/>
            </a:pPr>
            <a:r>
              <a:rPr lang="en-US" baseline="0" dirty="0"/>
              <a:t>Talk about math, how much you need, where you need it</a:t>
            </a:r>
          </a:p>
          <a:p>
            <a:pPr marL="228600" indent="-228600">
              <a:buAutoNum type="arabicPeriod"/>
            </a:pPr>
            <a:endParaRPr lang="en-US" baseline="0" dirty="0"/>
          </a:p>
          <a:p>
            <a:pPr marL="0" indent="0">
              <a:buNone/>
            </a:pPr>
            <a:r>
              <a:rPr lang="en-US" baseline="0" dirty="0"/>
              <a:t>Also a chance to talk about hidden bias in data, e.g. skew towards men in software. So an ML “should I hire this person” would weight men heavily. The data is not bad, it’s just reflecting a situation that is itself the result of bias. The way to subtract it is to extract it explicitly.</a:t>
            </a:r>
          </a:p>
          <a:p>
            <a:pPr marL="0" indent="0">
              <a:buNone/>
            </a:pPr>
            <a:r>
              <a:rPr lang="en-US" baseline="0" dirty="0"/>
              <a:t>But this is also an opportunity! We can’t subtract bias from people’s brains, but we can subtract it from models. So that “hiring engine” may in the end be a force for social justice.</a:t>
            </a:r>
          </a:p>
        </p:txBody>
      </p:sp>
      <p:sp>
        <p:nvSpPr>
          <p:cNvPr id="4" name="Slide Number Placeholder 3"/>
          <p:cNvSpPr>
            <a:spLocks noGrp="1"/>
          </p:cNvSpPr>
          <p:nvPr>
            <p:ph type="sldNum" sz="quarter" idx="10"/>
          </p:nvPr>
        </p:nvSpPr>
        <p:spPr/>
        <p:txBody>
          <a:bodyPr/>
          <a:lstStyle/>
          <a:p>
            <a:fld id="{6E81C507-7249-AE40-8E93-AAF6C347ED90}" type="slidenum">
              <a:rPr lang="en-US" smtClean="0"/>
              <a:t>12</a:t>
            </a:fld>
            <a:endParaRPr lang="en-US"/>
          </a:p>
        </p:txBody>
      </p:sp>
    </p:spTree>
    <p:extLst>
      <p:ext uri="{BB962C8B-B14F-4D97-AF65-F5344CB8AC3E}">
        <p14:creationId xmlns:p14="http://schemas.microsoft.com/office/powerpoint/2010/main" val="955990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Machine learning is a subfield of Artificial Intelligence.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Technically, machine learning is a method of data analysis that automates analytical model building.</a:t>
            </a:r>
          </a:p>
          <a:p>
            <a:r>
              <a:rPr lang="en-US" sz="900" b="0" i="0" kern="1200" dirty="0">
                <a:solidFill>
                  <a:schemeClr val="tx1"/>
                </a:solidFill>
                <a:effectLst/>
                <a:latin typeface="Segoe UI Light" pitchFamily="34" charset="0"/>
                <a:ea typeface="+mn-ea"/>
                <a:cs typeface="+mn-cs"/>
              </a:rPr>
              <a:t>But we can think of it as a technique to train artificially intelligent systems without needing to be specifically programmed.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Instead, you create an algorithm that takes in data and uses statistics to predict an output that’s reasonably correct.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08507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quick, simple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like I said, machine learning works through algorithms that </a:t>
            </a:r>
            <a:r>
              <a:rPr lang="en-US" sz="1200" b="0" i="0" kern="1200" dirty="0">
                <a:solidFill>
                  <a:schemeClr val="tx1"/>
                </a:solidFill>
                <a:effectLst/>
                <a:latin typeface="+mn-lt"/>
                <a:ea typeface="+mn-ea"/>
                <a:cs typeface="+mn-cs"/>
              </a:rPr>
              <a:t>take in data and use statistics to predict a reasonably correct output.</a:t>
            </a:r>
          </a:p>
          <a:p>
            <a:endParaRPr lang="en-US" dirty="0"/>
          </a:p>
          <a:p>
            <a:r>
              <a:rPr lang="en-US" dirty="0"/>
              <a:t>As an example, imagine you’re trying to predict whether someone rents or owns their home.</a:t>
            </a:r>
          </a:p>
          <a:p>
            <a:endParaRPr lang="en-US" dirty="0"/>
          </a:p>
          <a:p>
            <a:r>
              <a:rPr lang="en-US" dirty="0"/>
              <a:t>To do this, we’d need a bunch of data about all kinds of people who both rent and own homes. </a:t>
            </a:r>
          </a:p>
          <a:p>
            <a:r>
              <a:rPr lang="en-US" dirty="0"/>
              <a:t>In this example, we have their age, their income, their education level, gender, and of course, whether they own or rent. </a:t>
            </a:r>
          </a:p>
          <a:p>
            <a:endParaRPr lang="en-US" dirty="0"/>
          </a:p>
          <a:p>
            <a:r>
              <a:rPr lang="en-US" dirty="0"/>
              <a:t>… remember it in a “model”</a:t>
            </a:r>
          </a:p>
          <a:p>
            <a:endParaRPr lang="en-US" dirty="0"/>
          </a:p>
          <a:p>
            <a:r>
              <a:rPr lang="en-US" dirty="0"/>
              <a:t>Then, we use that model – put in all of the features of the person we’re trying to guess about – and the model will give us its best prediction of whether or not that person owns or rents their home.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11/8/2019 2:59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196009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So what’s the practical difference?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you’ve bought something on the internet and seen “related products” for you to buy, those suggested products were almost certainly selected using a machine learning algorithm that is packaged into an experience that you, the user, consume. That’s AI.</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Or if you’re on Netflix, and you’ve been watching some shows, and it suggests other shows to check out – they picked those shows using a machine learning algorithm.</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Terms are often used interchangeably.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One funny and true way of remembering the difference, is that when you’re trying to sell a product, you call it AI. When you’re trying to hire someone to build the product, you call it Machine Learning.</a:t>
            </a:r>
          </a:p>
          <a:p>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So for the purposes of this workshop, we’re going to experiment with a set of pre-built ML models that are packaged into high-level, finished AI services. This saves you the time from building your own custom ML models and can help you add intelligence to your apps with relative ease.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59496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questions you can answer with traditional ML</a:t>
            </a:r>
          </a:p>
          <a:p>
            <a:pPr marL="342900" indent="-342900">
              <a:buFont typeface="+mj-lt"/>
              <a:buAutoNum type="arabicPeriod"/>
            </a:pPr>
            <a:r>
              <a:rPr lang="en-US" dirty="0"/>
              <a:t>Regression: Predict a real value for new data given trends in</a:t>
            </a:r>
            <a:r>
              <a:rPr lang="en-US" baseline="0" dirty="0"/>
              <a:t> tagged</a:t>
            </a:r>
            <a:r>
              <a:rPr lang="en-US" dirty="0"/>
              <a:t> example.</a:t>
            </a:r>
            <a:r>
              <a:rPr lang="en-US" baseline="0" dirty="0"/>
              <a:t>  </a:t>
            </a:r>
            <a:r>
              <a:rPr lang="en-US" dirty="0"/>
              <a:t>How much/how many? e.g. </a:t>
            </a:r>
            <a:r>
              <a:rPr lang="en-US" b="1" dirty="0"/>
              <a:t>Sea level rise</a:t>
            </a:r>
            <a:r>
              <a:rPr lang="en-US" dirty="0"/>
              <a:t>:  we are currently using data on sea level changes over the past century and the accelerating upward trend to estimate the amount of sea level rise in </a:t>
            </a:r>
            <a:r>
              <a:rPr lang="en-US" baseline="0" dirty="0"/>
              <a:t>the </a:t>
            </a:r>
            <a:r>
              <a:rPr lang="en-US" dirty="0"/>
              <a:t>coming century.</a:t>
            </a:r>
          </a:p>
          <a:p>
            <a:pPr marL="342900" indent="-342900">
              <a:buFont typeface="+mj-lt"/>
              <a:buAutoNum type="arabicPeriod"/>
            </a:pPr>
            <a:r>
              <a:rPr lang="en-US" dirty="0"/>
              <a:t>Anomaly: Identify when something unexpected happens. – Is this weird?  E.g. </a:t>
            </a:r>
            <a:r>
              <a:rPr lang="en-US" b="1" dirty="0"/>
              <a:t>Pacemaker hacking</a:t>
            </a:r>
            <a:r>
              <a:rPr lang="en-US" dirty="0"/>
              <a:t>:  research is being done to detect malware in a pacemaker in order to prevent data hijacking or malware-related malfunctioning by using an anomaly detector to pick up changes in data transmission timing to a cardiac log or even power consumption and electromagnetic radiation changes.</a:t>
            </a:r>
          </a:p>
          <a:p>
            <a:pPr marL="342900" indent="-342900">
              <a:buFont typeface="+mj-lt"/>
              <a:buAutoNum type="arabicPeriod"/>
            </a:pPr>
            <a:r>
              <a:rPr lang="en-US" dirty="0"/>
              <a:t>Reinforcement Learning: Take some appropriate action</a:t>
            </a:r>
            <a:r>
              <a:rPr lang="en-US" baseline="0" dirty="0"/>
              <a:t> or next step</a:t>
            </a:r>
            <a:r>
              <a:rPr lang="en-US" dirty="0"/>
              <a:t>  E.g. </a:t>
            </a:r>
            <a:r>
              <a:rPr lang="en-US" b="1" dirty="0"/>
              <a:t>Roomba or Roomba-competitor</a:t>
            </a:r>
            <a:r>
              <a:rPr lang="en-US" dirty="0"/>
              <a:t>:  a Roomba decides whether</a:t>
            </a:r>
            <a:r>
              <a:rPr lang="en-US" baseline="0" dirty="0"/>
              <a:t> to return to the base or vacuum the living room again – there’s some sort of reward/penalty involved here</a:t>
            </a:r>
            <a:r>
              <a:rPr lang="en-US" dirty="0"/>
              <a:t>.</a:t>
            </a:r>
          </a:p>
          <a:p>
            <a:pPr marL="342900" indent="-342900">
              <a:buFont typeface="+mj-lt"/>
              <a:buAutoNum type="arabicPeriod"/>
            </a:pPr>
            <a:r>
              <a:rPr lang="en-US" dirty="0"/>
              <a:t>Classification: Assign a category to each item or data point E.g.  </a:t>
            </a:r>
            <a:r>
              <a:rPr lang="en-US" b="1" dirty="0"/>
              <a:t>Exploring the night sky for planets</a:t>
            </a:r>
            <a:r>
              <a:rPr lang="en-US" dirty="0"/>
              <a:t>: light curves (stellar brightness over time) of a unexamined stars with Kepler data are being classified as </a:t>
            </a:r>
            <a:r>
              <a:rPr lang="en-US" baseline="0" dirty="0"/>
              <a:t>either </a:t>
            </a:r>
            <a:r>
              <a:rPr lang="en-US" dirty="0"/>
              <a:t>having transiting planets </a:t>
            </a:r>
            <a:r>
              <a:rPr lang="en-US" baseline="0" dirty="0"/>
              <a:t>or not </a:t>
            </a:r>
            <a:r>
              <a:rPr lang="en-US" dirty="0"/>
              <a:t>using </a:t>
            </a:r>
            <a:r>
              <a:rPr lang="en-US" baseline="0" dirty="0"/>
              <a:t>a </a:t>
            </a:r>
            <a:r>
              <a:rPr lang="en-US" dirty="0"/>
              <a:t>pre-trained model on stars with and without transiting planets.</a:t>
            </a: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a:t>
            </a:r>
            <a:r>
              <a:rPr lang="en-US" dirty="0"/>
              <a:t>Are there clearly separable groups?  </a:t>
            </a:r>
            <a:r>
              <a:rPr lang="en-US" baseline="0" dirty="0"/>
              <a:t>E.g. </a:t>
            </a:r>
            <a:r>
              <a:rPr lang="en-US" b="1" dirty="0"/>
              <a:t>Hepatocellular carcinoma metastasis</a:t>
            </a:r>
            <a:r>
              <a:rPr lang="en-US" dirty="0"/>
              <a:t>:  researchers are looking at </a:t>
            </a:r>
            <a:r>
              <a:rPr lang="en-US" baseline="0" dirty="0"/>
              <a:t>the </a:t>
            </a:r>
            <a:r>
              <a:rPr lang="en-US" dirty="0"/>
              <a:t>differential profiles of proteins </a:t>
            </a:r>
            <a:r>
              <a:rPr lang="en-US" baseline="0" dirty="0"/>
              <a:t>being </a:t>
            </a:r>
            <a:r>
              <a:rPr lang="en-US" dirty="0"/>
              <a:t>expressed to find </a:t>
            </a:r>
            <a:r>
              <a:rPr lang="en-US" baseline="0" dirty="0"/>
              <a:t>those that are </a:t>
            </a:r>
            <a:r>
              <a:rPr lang="en-US" dirty="0"/>
              <a:t>upregulated during </a:t>
            </a:r>
            <a:r>
              <a:rPr lang="en-US" baseline="0" dirty="0"/>
              <a:t>the </a:t>
            </a:r>
            <a:r>
              <a:rPr lang="en-US" dirty="0"/>
              <a:t>cell invasion process in order to find new cancer treatment targets</a:t>
            </a:r>
            <a:r>
              <a:rPr lang="en-US" baseline="0" dirty="0"/>
              <a:t>.</a:t>
            </a:r>
          </a:p>
          <a:p>
            <a:pPr marL="342900" indent="-342900">
              <a:buFont typeface="+mj-lt"/>
              <a:buAutoNum type="arabicPeriod"/>
            </a:pPr>
            <a:endParaRPr lang="en-US" baseline="0" dirty="0"/>
          </a:p>
          <a:p>
            <a:r>
              <a:rPr lang="en-US" baseline="0" dirty="0"/>
              <a:t>Also questions you can’t ask. Que</a:t>
            </a:r>
          </a:p>
          <a:p>
            <a:pPr marL="0" indent="0">
              <a:buFont typeface="+mj-lt"/>
              <a:buNone/>
            </a:pPr>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493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7518">
              <a:defRPr/>
            </a:pPr>
            <a:r>
              <a:rPr lang="en-US" dirty="0"/>
              <a:t>Or if you really want to get sophisticated, Microsoft has a whole bunch of pre-trained algorithms for build your own custom ML models. But that’s more like a data science workshop.</a:t>
            </a:r>
          </a:p>
          <a:p>
            <a:pPr defTabSz="967518">
              <a:defRPr/>
            </a:pPr>
            <a:endParaRPr lang="en-US" dirty="0"/>
          </a:p>
          <a:p>
            <a:pPr defTabSz="967518">
              <a:defRPr/>
            </a:pPr>
            <a:r>
              <a:rPr lang="en-US" dirty="0"/>
              <a:t>(more context below…not necessary in this AI workshop)</a:t>
            </a:r>
          </a:p>
          <a:p>
            <a:pPr defTabSz="967518">
              <a:defRPr/>
            </a:pPr>
            <a:endParaRPr lang="en-US" dirty="0"/>
          </a:p>
          <a:p>
            <a:pPr defTabSz="967518">
              <a:defRPr/>
            </a:pPr>
            <a:r>
              <a:rPr lang="en-US" dirty="0"/>
              <a:t>The Azure ML Cheat Sheet helps</a:t>
            </a:r>
            <a:r>
              <a:rPr lang="en-US" baseline="0" dirty="0"/>
              <a:t> you pick the right algorithm for a model, even if you're not a trained data scientist. </a:t>
            </a:r>
            <a:r>
              <a:rPr lang="en-US" dirty="0"/>
              <a:t>One example is if you want to use a set of input values to predict</a:t>
            </a:r>
            <a:r>
              <a:rPr lang="en-US" baseline="0" dirty="0"/>
              <a:t> an output value from a continuous set of values (e.g., a person's age), use linear regression. But if you're more interested in the distribution of the output, you might use fast forest quantile regression instead. An example of when you would use the latter is using growth charts to assess child development. "Abby's height is in the 10% quantile of the heights of kids her age." Classification algorithms, by contrast, are used to predict a value from a discrete set of values -- for example, classifying an e-mail as spam or not spam.</a:t>
            </a:r>
            <a:endParaRPr lang="en-US" dirty="0"/>
          </a:p>
        </p:txBody>
      </p:sp>
      <p:sp>
        <p:nvSpPr>
          <p:cNvPr id="4" name="Slide Number Placeholder 3"/>
          <p:cNvSpPr>
            <a:spLocks noGrp="1"/>
          </p:cNvSpPr>
          <p:nvPr>
            <p:ph type="sldNum" sz="quarter" idx="10"/>
          </p:nvPr>
        </p:nvSpPr>
        <p:spPr/>
        <p:txBody>
          <a:bodyPr/>
          <a:lstStyle/>
          <a:p>
            <a:pPr defTabSz="949478">
              <a:defRPr/>
            </a:pPr>
            <a:fld id="{01283FAC-A721-45A3-BBDE-EAF2B09B7CD9}" type="slidenum">
              <a:rPr lang="en-US">
                <a:solidFill>
                  <a:prstClr val="black"/>
                </a:solidFill>
                <a:latin typeface="Calibri" panose="020F0502020204030204"/>
              </a:rPr>
              <a:pPr defTabSz="949478">
                <a:def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795061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Auto insurance provider Progressive may be best known for Flo, its iconic spokesperson. The company wanted to take advantage of customers’ increasing use of mobile channels to interact with its brand. So Progressive used Microsoft Azure Bot Service and Cognitive Services to quickly and easily build the Flo Chatbot—currently available through Messenger at https://www.facebook.com/flofromprogressive/—which answers customer questions, provides insurance quotes, and even offers a bit of witty banter in Flo’s popular, well-known style.</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As mobile has become a more important channel, Progressive has looked for ways to use it to connect with customers who want easy, personal, and trustworthy digital experiences. The insurer has found that the Microsoft Azure Bot Service and Cognitive Services APIs with which it had built chatbot also make it easy to adapt and refine the bot and its responses without needing data scientists to write complex code. The APIs also provide the ability for a knowledge base to grow and learn more over time, so the responses just keep getting better and better.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Find the full case study here: </a:t>
            </a:r>
            <a:r>
              <a:rPr lang="en-US" dirty="0">
                <a:hlinkClick r:id="rId3"/>
              </a:rPr>
              <a:t>https://customers.microsoft.com/en-us/story/progressive-insurance-cognitive-services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90433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It’s important to ride-sharing company Uber that the driver behind the wheel matches the driver account on file, both to protect riders and to help ensure that the drivers’ accounts haven’t been compromised. Uber decided to add photo-matching technology to an array of screening methods that it uses.</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Uber turned to Microsoft for the performance, accuracy, and scalability of the Face API in Azure Cognitive Services, which can compare photos and return a match within milliseconds, even from a photo that might not be of the highest quality.</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If the match is unsuccessful, the Uber platform using Azure Cognitive Services is smart enough to notice, for example, that the problem may be a reflection from eyeglasses, and it will ask the driver to remove their glasses and take their picture again.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Find the full case study here: </a:t>
            </a:r>
            <a:r>
              <a:rPr lang="en-US" dirty="0">
                <a:hlinkClick r:id="rId3"/>
              </a:rPr>
              <a:t>https://customers.microsoft.com/en-us/story/731196-uber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54019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11/8/2019 2:58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62232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7000"/>
              </a:lnSpc>
              <a:spcBef>
                <a:spcPts val="0"/>
              </a:spcBef>
              <a:spcAft>
                <a:spcPts val="824"/>
              </a:spcAft>
              <a:buClrTx/>
              <a:buSzTx/>
              <a:buFontTx/>
              <a:buNone/>
              <a:tabLst/>
              <a:defRPr/>
            </a:pPr>
            <a:r>
              <a:rPr lang="en-US" dirty="0"/>
              <a:t>&lt;see https://news.microsoft.com/futurecomputed/ for more info &gt;</a:t>
            </a:r>
          </a:p>
          <a:p>
            <a:pPr>
              <a:lnSpc>
                <a:spcPct val="107000"/>
              </a:lnSpc>
              <a:spcAft>
                <a:spcPts val="824"/>
              </a:spcAft>
            </a:pPr>
            <a:endParaRPr lang="en-US" dirty="0"/>
          </a:p>
          <a:p>
            <a:pPr>
              <a:lnSpc>
                <a:spcPct val="107000"/>
              </a:lnSpc>
              <a:spcAft>
                <a:spcPts val="824"/>
              </a:spcAft>
            </a:pPr>
            <a:r>
              <a:rPr lang="en-US" dirty="0"/>
              <a:t>Microsoft’s stance </a:t>
            </a:r>
            <a:r>
              <a:rPr lang="en-US" dirty="0">
                <a:sym typeface="Wingdings" panose="05000000000000000000" pitchFamily="2" charset="2"/>
              </a:rPr>
              <a:t>is to use AI to enable and empower everyone.</a:t>
            </a:r>
          </a:p>
          <a:p>
            <a:pPr>
              <a:lnSpc>
                <a:spcPct val="107000"/>
              </a:lnSpc>
              <a:spcAft>
                <a:spcPts val="824"/>
              </a:spcAft>
            </a:pPr>
            <a:endParaRPr lang="en-US" dirty="0">
              <a:sym typeface="Wingdings" panose="05000000000000000000" pitchFamily="2" charset="2"/>
            </a:endParaRPr>
          </a:p>
          <a:p>
            <a:pPr>
              <a:lnSpc>
                <a:spcPct val="107000"/>
              </a:lnSpc>
              <a:spcAft>
                <a:spcPts val="824"/>
              </a:spcAft>
            </a:pPr>
            <a:r>
              <a:rPr lang="en-US" dirty="0"/>
              <a:t>Microsoft is doing this in three main ways:</a:t>
            </a:r>
          </a:p>
          <a:p>
            <a:pPr marL="232943" indent="-232943">
              <a:lnSpc>
                <a:spcPct val="107000"/>
              </a:lnSpc>
              <a:spcAft>
                <a:spcPts val="824"/>
              </a:spcAft>
              <a:buFont typeface="Courier New" panose="02070309020205020404" pitchFamily="49" charset="0"/>
              <a:buAutoNum type="arabicPeriod"/>
            </a:pPr>
            <a:r>
              <a:rPr lang="en-US" dirty="0"/>
              <a:t>Creating products that use AI in innovative ways enable all users </a:t>
            </a:r>
          </a:p>
          <a:p>
            <a:pPr marL="232943" indent="-232943">
              <a:lnSpc>
                <a:spcPct val="107000"/>
              </a:lnSpc>
              <a:spcAft>
                <a:spcPts val="824"/>
              </a:spcAft>
              <a:buFont typeface="Courier New" panose="02070309020205020404" pitchFamily="49" charset="0"/>
              <a:buAutoNum type="arabicPeriod"/>
            </a:pPr>
            <a:r>
              <a:rPr lang="en-US" dirty="0"/>
              <a:t>Building tools that developers such as yourselves can use to create (I’ll be showing you how to use some of these tools later)</a:t>
            </a:r>
          </a:p>
          <a:p>
            <a:pPr marL="232943" indent="-232943" defTabSz="950464">
              <a:lnSpc>
                <a:spcPct val="107000"/>
              </a:lnSpc>
              <a:spcAft>
                <a:spcPts val="824"/>
              </a:spcAft>
              <a:buFont typeface="Courier New" panose="02070309020205020404" pitchFamily="49" charset="0"/>
              <a:buAutoNum type="arabicPeriod"/>
              <a:defRPr/>
            </a:pPr>
            <a:r>
              <a:rPr lang="en-US" dirty="0"/>
              <a:t>Actively contributing to the global dialogue of ethical implications of AI. We believe AI should augment human capability – help us eliminate mundane and repetitive tasks and instead be more productive and creative. </a:t>
            </a:r>
            <a:r>
              <a:rPr lang="en-US" sz="900" dirty="0">
                <a:latin typeface="Segoe UI Light" pitchFamily="34" charset="0"/>
              </a:rPr>
              <a:t>Harnessing its potential also requires us to adopt an open and questioning mindset. We have a shared responsibility to ensure that that the models that we build (and the AI experiences that consume them) are fair, reliable and safe, private and secure, inclusive, transparent, and accountable. We’re </a:t>
            </a:r>
            <a:r>
              <a:rPr lang="en-US" dirty="0"/>
              <a:t>working with technology communities, governments, universities, and organizations on this. </a:t>
            </a:r>
          </a:p>
          <a:p>
            <a:pPr>
              <a:lnSpc>
                <a:spcPct val="107000"/>
              </a:lnSpc>
              <a:spcAft>
                <a:spcPts val="824"/>
              </a:spcAft>
            </a:pPr>
            <a:endParaRPr lang="en-US" dirty="0"/>
          </a:p>
        </p:txBody>
      </p:sp>
      <p:sp>
        <p:nvSpPr>
          <p:cNvPr id="4" name="Slide Number Placeholder 3"/>
          <p:cNvSpPr>
            <a:spLocks noGrp="1"/>
          </p:cNvSpPr>
          <p:nvPr>
            <p:ph type="sldNum" sz="quarter" idx="10"/>
          </p:nvPr>
        </p:nvSpPr>
        <p:spPr/>
        <p:txBody>
          <a:bodyPr/>
          <a:lstStyle/>
          <a:p>
            <a:pPr defTabSz="931774">
              <a:defRPr/>
            </a:pPr>
            <a:fld id="{FE044C21-17AD-413B-B255-9EA856717374}" type="slidenum">
              <a:rPr lang="en-US">
                <a:solidFill>
                  <a:prstClr val="black"/>
                </a:solidFill>
                <a:latin typeface="Calibri" panose="020F0502020204030204"/>
              </a:rPr>
              <a:pPr defTabSz="931774">
                <a:defRPr/>
              </a:pPr>
              <a:t>21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428707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https://www.microsoft.com/en-us/ai/ai-for-good for more info&gt;</a:t>
            </a:r>
          </a:p>
          <a:p>
            <a:endParaRPr lang="en-US" sz="900" b="1"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panose="020B0502040204020203" pitchFamily="34" charset="0"/>
                <a:ea typeface="+mn-ea"/>
                <a:cs typeface="+mn-cs"/>
              </a:rPr>
              <a:t>Computers can help people make better decisions through AI. Computers are very good at remembering things—absent a system failure, computers never forget. They are better at probabilistic reasoning than most people, which is powerful for making useful predictions and classification. Finally, computers excel at discerning patterns in data that are too subtle for people to notice. This “computational intelligence” that computers can provide can have a significant impact in almost any field where human intelligence has a role to play. For this reason, </a:t>
            </a:r>
            <a:r>
              <a:rPr lang="en-US" sz="900" b="1" kern="1200" dirty="0">
                <a:solidFill>
                  <a:schemeClr val="tx1"/>
                </a:solidFill>
                <a:effectLst/>
                <a:latin typeface="Segoe UI" panose="020B0502040204020203" pitchFamily="34" charset="0"/>
                <a:ea typeface="+mn-ea"/>
                <a:cs typeface="+mn-cs"/>
              </a:rPr>
              <a:t>Microsoft seeks to combine the capabilities of computers with human capabilities to enable people to achieve more.</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AI for Good </a:t>
            </a:r>
            <a:r>
              <a:rPr lang="en-US" sz="900" b="0" i="0" kern="1200" dirty="0">
                <a:solidFill>
                  <a:schemeClr val="tx1"/>
                </a:solidFill>
                <a:effectLst/>
                <a:latin typeface="Segoe UI Light" pitchFamily="34" charset="0"/>
                <a:ea typeface="+mn-ea"/>
                <a:cs typeface="+mn-cs"/>
              </a:rPr>
              <a:t>is Microsoft’s commitment to providing technology, resource, and expertise to empower those working to solve humanitarian issues and create a more sustainable and accessible world.</a:t>
            </a:r>
          </a:p>
          <a:p>
            <a:pPr marL="0" indent="0" defTabSz="950464">
              <a:spcAft>
                <a:spcPts val="346"/>
              </a:spcAft>
              <a:buFont typeface="Wingdings" panose="05000000000000000000" pitchFamily="2" charset="2"/>
              <a:buNone/>
              <a:defRPr/>
            </a:pPr>
            <a:endParaRPr lang="en-US" dirty="0"/>
          </a:p>
          <a:p>
            <a:pPr marL="0" indent="0" defTabSz="950464">
              <a:spcAft>
                <a:spcPts val="346"/>
              </a:spcAft>
              <a:buFont typeface="Wingdings" panose="05000000000000000000" pitchFamily="2" charset="2"/>
              <a:buNone/>
              <a:defRPr/>
            </a:pPr>
            <a:r>
              <a:rPr lang="en-US" dirty="0"/>
              <a:t>//talk about your favorite examples and what they mean to you personally and professionally</a:t>
            </a:r>
          </a:p>
          <a:p>
            <a:pPr marL="0" indent="0" defTabSz="950464">
              <a:spcAft>
                <a:spcPts val="346"/>
              </a:spcAft>
              <a:buFont typeface="Wingdings" panose="05000000000000000000" pitchFamily="2" charset="2"/>
              <a:buNone/>
              <a:defRPr/>
            </a:pPr>
            <a:r>
              <a:rPr lang="en-US" sz="900" b="0" i="0" u="sng" kern="1200" dirty="0">
                <a:solidFill>
                  <a:schemeClr val="tx1"/>
                </a:solidFill>
                <a:effectLst/>
                <a:latin typeface="Segoe UI Light" pitchFamily="34" charset="0"/>
                <a:ea typeface="+mn-ea"/>
                <a:cs typeface="+mn-cs"/>
                <a:hlinkClick r:id="rId3"/>
              </a:rPr>
              <a:t>AI for Humanitarian Action</a:t>
            </a:r>
            <a:r>
              <a:rPr lang="en-US" sz="900" b="0" i="0" u="sng"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will harness the power of AI to focus on four priorities – helping the world recover from disasters, addressing the needs of children, protecting refugees and displaced people, and promoting respect for human rights.</a:t>
            </a:r>
            <a:endParaRPr lang="en-US" dirty="0"/>
          </a:p>
          <a:p>
            <a:pPr marL="171450" indent="-171450" defTabSz="950464">
              <a:spcAft>
                <a:spcPts val="346"/>
              </a:spcAft>
              <a:buFont typeface="Wingdings" panose="05000000000000000000" pitchFamily="2" charset="2"/>
              <a:buChar char="§"/>
              <a:defRPr/>
            </a:pPr>
            <a:endParaRPr lang="en-US" dirty="0"/>
          </a:p>
          <a:p>
            <a:r>
              <a:rPr lang="en-US" sz="900" b="1" i="0" kern="1200" dirty="0">
                <a:solidFill>
                  <a:schemeClr val="tx1"/>
                </a:solidFill>
                <a:effectLst/>
                <a:latin typeface="Segoe UI Light" pitchFamily="34" charset="0"/>
                <a:ea typeface="+mn-ea"/>
                <a:cs typeface="+mn-cs"/>
              </a:rPr>
              <a:t>Project Premonition</a:t>
            </a:r>
          </a:p>
          <a:p>
            <a:r>
              <a:rPr lang="en-US" sz="900" b="0" i="0" kern="1200" dirty="0">
                <a:solidFill>
                  <a:schemeClr val="tx1"/>
                </a:solidFill>
                <a:effectLst/>
                <a:latin typeface="Segoe UI Light" pitchFamily="34" charset="0"/>
                <a:ea typeface="+mn-ea"/>
                <a:cs typeface="+mn-cs"/>
              </a:rPr>
              <a:t>AI technology and cloud software enables Project Premonition researchers to detect and track pathogens to prevent outbreaks and protect biodiversity.</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Operation Smile gives hope to more children</a:t>
            </a:r>
          </a:p>
          <a:p>
            <a:r>
              <a:rPr lang="en-US" sz="900" b="0" i="0" kern="1200" dirty="0">
                <a:solidFill>
                  <a:schemeClr val="tx1"/>
                </a:solidFill>
                <a:effectLst/>
                <a:latin typeface="Segoe UI Light" pitchFamily="34" charset="0"/>
                <a:ea typeface="+mn-ea"/>
                <a:cs typeface="+mn-cs"/>
              </a:rPr>
              <a:t>Nonprofit partner Operation Smile uses a facial modeling algorithm and Microsoft Pix to improve their surgical outcomes and help more children in need of facial surgeries.</a:t>
            </a:r>
          </a:p>
          <a:p>
            <a:pPr marL="0" indent="0" defTabSz="950464">
              <a:spcAft>
                <a:spcPts val="346"/>
              </a:spcAft>
              <a:buFont typeface="Wingdings" panose="05000000000000000000" pitchFamily="2" charset="2"/>
              <a:buNone/>
              <a:defRPr/>
            </a:pPr>
            <a:endParaRPr lang="en-US" dirty="0"/>
          </a:p>
          <a:p>
            <a:r>
              <a:rPr lang="en-US" sz="900" b="1" i="0" kern="1200" dirty="0">
                <a:solidFill>
                  <a:schemeClr val="tx1"/>
                </a:solidFill>
                <a:effectLst/>
                <a:latin typeface="Segoe UI Light" pitchFamily="34" charset="0"/>
                <a:ea typeface="+mn-ea"/>
                <a:cs typeface="+mn-cs"/>
              </a:rPr>
              <a:t>The Yield</a:t>
            </a:r>
          </a:p>
          <a:p>
            <a:r>
              <a:rPr lang="en-US" sz="900" b="0" i="0" kern="1200" dirty="0">
                <a:solidFill>
                  <a:schemeClr val="tx1"/>
                </a:solidFill>
                <a:effectLst/>
                <a:latin typeface="Segoe UI Light" pitchFamily="34" charset="0"/>
                <a:ea typeface="+mn-ea"/>
                <a:cs typeface="+mn-cs"/>
              </a:rPr>
              <a:t>How do we feed the world without wrecking the planet? The Yield uses Microsoft AI to help farmers create localized predictions, so they know exactly when to plant, when to water, and when to harvest to create more food and less waste.</a:t>
            </a:r>
          </a:p>
          <a:p>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Iconem</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Historical sites are disappearing every day. The team at </a:t>
            </a:r>
            <a:r>
              <a:rPr lang="en-US" sz="900" b="0" i="0" kern="1200" dirty="0" err="1">
                <a:solidFill>
                  <a:schemeClr val="tx1"/>
                </a:solidFill>
                <a:effectLst/>
                <a:latin typeface="Segoe UI Light" pitchFamily="34" charset="0"/>
                <a:ea typeface="+mn-ea"/>
                <a:cs typeface="+mn-cs"/>
              </a:rPr>
              <a:t>Iconem</a:t>
            </a:r>
            <a:r>
              <a:rPr lang="en-US" sz="900" b="0" i="0" kern="1200" dirty="0">
                <a:solidFill>
                  <a:schemeClr val="tx1"/>
                </a:solidFill>
                <a:effectLst/>
                <a:latin typeface="Segoe UI Light" pitchFamily="34" charset="0"/>
                <a:ea typeface="+mn-ea"/>
                <a:cs typeface="+mn-cs"/>
              </a:rPr>
              <a:t> uses Microsoft AI to help preserve ancient architectural sites for future generations.</a:t>
            </a:r>
          </a:p>
          <a:p>
            <a:endParaRPr lang="en-US" sz="900" b="0" i="0" kern="1200" dirty="0">
              <a:solidFill>
                <a:schemeClr val="tx1"/>
              </a:solidFill>
              <a:effectLst/>
              <a:latin typeface="Segoe UI Light" pitchFamily="34" charset="0"/>
              <a:ea typeface="+mn-ea"/>
              <a:cs typeface="+mn-cs"/>
            </a:endParaRPr>
          </a:p>
          <a:p>
            <a:pPr marL="0" indent="0" defTabSz="950464">
              <a:spcAft>
                <a:spcPts val="346"/>
              </a:spcAft>
              <a:buFont typeface="Wingdings" panose="05000000000000000000" pitchFamily="2" charset="2"/>
              <a:buNone/>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226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Microsoft works with a company called Wild Me on a project called Wildbook®. Wildbook is an open-source framework for wildlife data management that seeks to identify and track specific, individual animals from endangered species in the wild. Wildbook uses Azure Cognitive Services to do this.</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(To learn more about Wildbook and see it in action, visit </a:t>
            </a:r>
            <a:r>
              <a:rPr lang="en-US" sz="882" u="sng" kern="1200" dirty="0">
                <a:solidFill>
                  <a:schemeClr val="tx1"/>
                </a:solidFill>
                <a:effectLst/>
                <a:latin typeface="Segoe UI" panose="020B0502040204020203" pitchFamily="34" charset="0"/>
                <a:ea typeface="+mn-ea"/>
                <a:cs typeface="+mn-cs"/>
                <a:hlinkClick r:id="rId3"/>
              </a:rPr>
              <a:t>wildbook.org</a:t>
            </a:r>
            <a:r>
              <a:rPr lang="en-US" sz="882"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idx="10"/>
          </p:nvPr>
        </p:nvSpPr>
        <p:spPr/>
        <p:txBody>
          <a:bodyPr/>
          <a:lstStyle/>
          <a:p>
            <a:pPr defTabSz="931740">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11/8/2019 2:59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23</a:t>
            </a:fld>
            <a:endParaRPr lang="en-US" dirty="0">
              <a:solidFill>
                <a:prstClr val="black"/>
              </a:solidFill>
            </a:endParaRPr>
          </a:p>
        </p:txBody>
      </p:sp>
    </p:spTree>
    <p:extLst>
      <p:ext uri="{BB962C8B-B14F-4D97-AF65-F5344CB8AC3E}">
        <p14:creationId xmlns:p14="http://schemas.microsoft.com/office/powerpoint/2010/main" val="14321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Wildbook can use Microsoft Cognitive Services to detect and identify not only animals based on their species… but also…</a:t>
            </a:r>
          </a:p>
        </p:txBody>
      </p:sp>
      <p:sp>
        <p:nvSpPr>
          <p:cNvPr id="4" name="Header Placeholder 3"/>
          <p:cNvSpPr>
            <a:spLocks noGrp="1"/>
          </p:cNvSpPr>
          <p:nvPr>
            <p:ph type="hdr" sz="quarter" idx="10"/>
          </p:nvPr>
        </p:nvSpPr>
        <p:spPr/>
        <p:txBody>
          <a:bodyPr/>
          <a:lstStyle/>
          <a:p>
            <a:pPr defTabSz="950464"/>
            <a:endParaRPr lang="en-US" dirty="0">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fld id="{D18B56EA-E28F-4F92-9F16-7A6F2501B303}" type="datetime8">
              <a:rPr lang="en-US">
                <a:solidFill>
                  <a:prstClr val="black"/>
                </a:solidFill>
              </a:rPr>
              <a:pPr defTabSz="950464"/>
              <a:t>11/8/2019 2:59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fld id="{B4008EB6-D09E-4580-8CD6-DDB14511944F}" type="slidenum">
              <a:rPr lang="en-US">
                <a:solidFill>
                  <a:prstClr val="black"/>
                </a:solidFill>
              </a:rPr>
              <a:pPr defTabSz="950464"/>
              <a:t>24</a:t>
            </a:fld>
            <a:endParaRPr lang="en-US" dirty="0">
              <a:solidFill>
                <a:prstClr val="black"/>
              </a:solidFill>
            </a:endParaRPr>
          </a:p>
        </p:txBody>
      </p:sp>
    </p:spTree>
    <p:extLst>
      <p:ext uri="{BB962C8B-B14F-4D97-AF65-F5344CB8AC3E}">
        <p14:creationId xmlns:p14="http://schemas.microsoft.com/office/powerpoint/2010/main" val="1509758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actually uses custom vision services plus custom models to identify individual animals based on unique traits.</a:t>
            </a:r>
          </a:p>
          <a:p>
            <a:r>
              <a:rPr lang="en-US" dirty="0"/>
              <a:t>For example, zebras have specific stripe patterns, elephants have wrinkles, and whales have unique ridges on their tails.</a:t>
            </a:r>
          </a:p>
          <a:p>
            <a:endParaRPr lang="en-US" dirty="0"/>
          </a:p>
          <a:p>
            <a:r>
              <a:rPr lang="en-US" dirty="0"/>
              <a:t>So, every type of animal needs a specifically trained model that can be used for making and recapturing that animal. </a:t>
            </a:r>
          </a:p>
          <a:p>
            <a:endParaRPr lang="en-US" dirty="0"/>
          </a:p>
          <a:p>
            <a:pPr marL="232943" indent="-232943" defTabSz="931774">
              <a:lnSpc>
                <a:spcPct val="100000"/>
              </a:lnSpc>
              <a:spcBef>
                <a:spcPct val="20000"/>
              </a:spcBef>
              <a:spcAft>
                <a:spcPts val="0"/>
              </a:spcAft>
              <a:buClr>
                <a:srgbClr val="2C95DD"/>
              </a:buClr>
              <a:buFont typeface="Arial" pitchFamily="34" charset="0"/>
              <a:buChar char="•"/>
              <a:defRPr/>
            </a:pPr>
            <a:r>
              <a:rPr lang="en-US" sz="2200" dirty="0">
                <a:solidFill>
                  <a:schemeClr val="bg1">
                    <a:lumMod val="50000"/>
                  </a:schemeClr>
                </a:solidFill>
                <a:latin typeface="Calibri" panose="020F0502020204030204" pitchFamily="34" charset="0"/>
                <a:cs typeface="Calibri" panose="020F0502020204030204" pitchFamily="34" charset="0"/>
              </a:rPr>
              <a:t>No out-of-the-box content management system (CMS)</a:t>
            </a:r>
          </a:p>
          <a:p>
            <a:pPr marL="232943" indent="-232943" defTabSz="931774">
              <a:lnSpc>
                <a:spcPct val="100000"/>
              </a:lnSpc>
              <a:spcBef>
                <a:spcPct val="20000"/>
              </a:spcBef>
              <a:spcAft>
                <a:spcPts val="0"/>
              </a:spcAft>
              <a:buClr>
                <a:srgbClr val="2C95DD"/>
              </a:buClr>
              <a:buFont typeface="Arial" pitchFamily="34" charset="0"/>
              <a:buChar char="•"/>
              <a:defRPr/>
            </a:pPr>
            <a:r>
              <a:rPr lang="en-US" sz="2200" dirty="0">
                <a:solidFill>
                  <a:schemeClr val="bg1">
                    <a:lumMod val="50000"/>
                  </a:schemeClr>
                </a:solidFill>
                <a:latin typeface="Calibri" panose="020F0502020204030204" pitchFamily="34" charset="0"/>
                <a:cs typeface="Calibri" panose="020F0502020204030204" pitchFamily="34" charset="0"/>
              </a:rPr>
              <a:t>Build it: Wildbook – open-source framework for wildlife data management: </a:t>
            </a:r>
            <a:r>
              <a:rPr lang="en-US" sz="2200" dirty="0">
                <a:solidFill>
                  <a:schemeClr val="bg1">
                    <a:lumMod val="50000"/>
                  </a:schemeClr>
                </a:solidFill>
                <a:latin typeface="Calibri" panose="020F0502020204030204" pitchFamily="34" charset="0"/>
                <a:cs typeface="Calibri" panose="020F0502020204030204" pitchFamily="34" charset="0"/>
                <a:hlinkClick r:id="rId3"/>
              </a:rPr>
              <a:t>http://www.wildbook.org</a:t>
            </a:r>
            <a:endParaRPr lang="en-US" sz="2200" dirty="0">
              <a:solidFill>
                <a:schemeClr val="bg1">
                  <a:lumMod val="50000"/>
                </a:schemeClr>
              </a:solidFill>
              <a:latin typeface="Calibri" panose="020F0502020204030204" pitchFamily="34" charset="0"/>
              <a:cs typeface="Calibri" panose="020F0502020204030204" pitchFamily="34" charset="0"/>
            </a:endParaRPr>
          </a:p>
          <a:p>
            <a:pPr marL="698830" lvl="1" indent="-232943">
              <a:spcBef>
                <a:spcPct val="20000"/>
              </a:spcBef>
              <a:buClr>
                <a:srgbClr val="2C95DD"/>
              </a:buClr>
              <a:defRPr/>
            </a:pPr>
            <a:r>
              <a:rPr lang="en-US" sz="2000" i="1" dirty="0">
                <a:solidFill>
                  <a:schemeClr val="bg1">
                    <a:lumMod val="50000"/>
                  </a:schemeClr>
                </a:solidFill>
                <a:latin typeface="Calibri" panose="020F0502020204030204" pitchFamily="34" charset="0"/>
                <a:cs typeface="Calibri" panose="020F0502020204030204" pitchFamily="34" charset="0"/>
              </a:rPr>
              <a:t>Rapidly</a:t>
            </a:r>
            <a:r>
              <a:rPr lang="en-US" sz="2000" dirty="0">
                <a:solidFill>
                  <a:schemeClr val="bg1">
                    <a:lumMod val="50000"/>
                  </a:schemeClr>
                </a:solidFill>
                <a:latin typeface="Calibri" panose="020F0502020204030204" pitchFamily="34" charset="0"/>
                <a:cs typeface="Calibri" panose="020F0502020204030204" pitchFamily="34" charset="0"/>
              </a:rPr>
              <a:t> share research techniques, tools, and </a:t>
            </a:r>
            <a:r>
              <a:rPr lang="en-US" sz="2000" i="1" dirty="0">
                <a:solidFill>
                  <a:schemeClr val="bg1">
                    <a:lumMod val="50000"/>
                  </a:schemeClr>
                </a:solidFill>
                <a:latin typeface="Calibri" panose="020F0502020204030204" pitchFamily="34" charset="0"/>
                <a:cs typeface="Calibri" panose="020F0502020204030204" pitchFamily="34" charset="0"/>
              </a:rPr>
              <a:t>investment</a:t>
            </a:r>
            <a:r>
              <a:rPr lang="en-US" sz="2000" dirty="0">
                <a:solidFill>
                  <a:schemeClr val="bg1">
                    <a:lumMod val="50000"/>
                  </a:schemeClr>
                </a:solidFill>
                <a:latin typeface="Calibri" panose="020F0502020204030204" pitchFamily="34" charset="0"/>
                <a:cs typeface="Calibri" panose="020F0502020204030204" pitchFamily="34" charset="0"/>
              </a:rPr>
              <a:t> across groups and species (even if not directly collaborating).</a:t>
            </a:r>
          </a:p>
          <a:p>
            <a:pPr marL="698830" lvl="1" indent="-232943">
              <a:spcBef>
                <a:spcPct val="20000"/>
              </a:spcBef>
              <a:buClr>
                <a:srgbClr val="2C95DD"/>
              </a:buClr>
              <a:defRPr/>
            </a:pPr>
            <a:r>
              <a:rPr lang="en-US" sz="2000" dirty="0">
                <a:solidFill>
                  <a:schemeClr val="bg1">
                    <a:lumMod val="50000"/>
                  </a:schemeClr>
                </a:solidFill>
                <a:latin typeface="Calibri" panose="020F0502020204030204" pitchFamily="34" charset="0"/>
                <a:cs typeface="Calibri" panose="020F0502020204030204" pitchFamily="34" charset="0"/>
              </a:rPr>
              <a:t>Filter, search, and export data.</a:t>
            </a:r>
          </a:p>
          <a:p>
            <a:pPr marL="698830" lvl="1" indent="-232943">
              <a:spcBef>
                <a:spcPct val="20000"/>
              </a:spcBef>
              <a:buClr>
                <a:srgbClr val="2C95DD"/>
              </a:buClr>
              <a:defRPr/>
            </a:pPr>
            <a:r>
              <a:rPr lang="en-US" sz="2000" dirty="0">
                <a:solidFill>
                  <a:schemeClr val="bg1">
                    <a:lumMod val="50000"/>
                  </a:schemeClr>
                </a:solidFill>
                <a:latin typeface="Calibri" panose="020F0502020204030204" pitchFamily="34" charset="0"/>
                <a:cs typeface="Calibri" panose="020F0502020204030204" pitchFamily="34" charset="0"/>
              </a:rPr>
              <a:t>Engage citizen scientists!</a:t>
            </a:r>
          </a:p>
          <a:p>
            <a:endParaRPr lang="en-US" dirty="0"/>
          </a:p>
          <a:p>
            <a:pPr marL="291179" indent="-291179">
              <a:buFont typeface="Arial" pitchFamily="34" charset="0"/>
              <a:buChar char="•"/>
              <a:defRPr/>
            </a:pPr>
            <a:r>
              <a:rPr lang="en-US" sz="1200" dirty="0">
                <a:solidFill>
                  <a:schemeClr val="bg1">
                    <a:lumMod val="50000"/>
                  </a:schemeClr>
                </a:solidFill>
                <a:latin typeface="Segoe UI Light" pitchFamily="34" charset="0"/>
              </a:rPr>
              <a:t>47,000+ sighting records</a:t>
            </a:r>
          </a:p>
          <a:p>
            <a:pPr marL="291179" indent="-291179">
              <a:buFont typeface="Arial" pitchFamily="34" charset="0"/>
              <a:buChar char="•"/>
              <a:defRPr/>
            </a:pPr>
            <a:r>
              <a:rPr lang="en-US" sz="1200" dirty="0">
                <a:solidFill>
                  <a:schemeClr val="bg1">
                    <a:lumMod val="50000"/>
                  </a:schemeClr>
                </a:solidFill>
                <a:latin typeface="Segoe UI Light" pitchFamily="34" charset="0"/>
              </a:rPr>
              <a:t>9100+ whale sharks</a:t>
            </a:r>
          </a:p>
          <a:p>
            <a:pPr marL="291179" indent="-291179">
              <a:buFont typeface="Arial" pitchFamily="34" charset="0"/>
              <a:buChar char="•"/>
              <a:defRPr/>
            </a:pPr>
            <a:r>
              <a:rPr lang="en-US" sz="1200" dirty="0">
                <a:solidFill>
                  <a:schemeClr val="bg1">
                    <a:lumMod val="50000"/>
                  </a:schemeClr>
                </a:solidFill>
                <a:latin typeface="Segoe UI Light" pitchFamily="34" charset="0"/>
              </a:rPr>
              <a:t>5900+ individual data contributors</a:t>
            </a:r>
          </a:p>
          <a:p>
            <a:pPr marL="291179" indent="-291179">
              <a:buFont typeface="Arial" pitchFamily="34" charset="0"/>
              <a:buChar char="•"/>
              <a:defRPr/>
            </a:pPr>
            <a:r>
              <a:rPr lang="en-US" sz="1200" dirty="0">
                <a:solidFill>
                  <a:schemeClr val="bg1">
                    <a:lumMod val="50000"/>
                  </a:schemeClr>
                </a:solidFill>
                <a:latin typeface="Segoe UI Light" pitchFamily="34" charset="0"/>
              </a:rPr>
              <a:t>40 participating organizations</a:t>
            </a:r>
          </a:p>
          <a:p>
            <a:pPr marL="291179" indent="-291179">
              <a:buFont typeface="Arial" pitchFamily="34" charset="0"/>
              <a:buChar char="•"/>
              <a:defRPr/>
            </a:pPr>
            <a:r>
              <a:rPr lang="en-US" sz="1200" dirty="0">
                <a:solidFill>
                  <a:schemeClr val="bg1">
                    <a:lumMod val="50000"/>
                  </a:schemeClr>
                </a:solidFill>
                <a:latin typeface="Segoe UI Light" pitchFamily="34" charset="0"/>
              </a:rPr>
              <a:t>75%+ success rate for submitted data leading to identifications</a:t>
            </a:r>
          </a:p>
          <a:p>
            <a:pPr marL="291179" indent="-291179">
              <a:buFont typeface="Arial" pitchFamily="34" charset="0"/>
              <a:buChar char="•"/>
              <a:defRPr/>
            </a:pPr>
            <a:r>
              <a:rPr lang="en-US" sz="1200" dirty="0">
                <a:solidFill>
                  <a:schemeClr val="bg1">
                    <a:lumMod val="50000"/>
                  </a:schemeClr>
                </a:solidFill>
                <a:latin typeface="Segoe UI Light" pitchFamily="34" charset="0"/>
              </a:rPr>
              <a:t>Long list of publications</a:t>
            </a:r>
          </a:p>
          <a:p>
            <a:pPr marL="291179" indent="-291179">
              <a:buFont typeface="Arial" pitchFamily="34" charset="0"/>
              <a:buChar char="•"/>
              <a:defRPr/>
            </a:pPr>
            <a:r>
              <a:rPr lang="en-US" sz="1200" dirty="0">
                <a:solidFill>
                  <a:schemeClr val="bg1">
                    <a:lumMod val="50000"/>
                  </a:schemeClr>
                </a:solidFill>
                <a:latin typeface="Segoe UI Light" pitchFamily="34" charset="0"/>
              </a:rPr>
              <a:t>Critical data contributor for IUCN Red List of Threatened Species</a:t>
            </a:r>
          </a:p>
          <a:p>
            <a:pPr>
              <a:defRPr/>
            </a:pPr>
            <a:endParaRPr lang="en-US" sz="1200" dirty="0">
              <a:solidFill>
                <a:schemeClr val="bg1">
                  <a:lumMod val="50000"/>
                </a:schemeClr>
              </a:solidFill>
              <a:latin typeface="Segoe UI Light" pitchFamily="34" charset="0"/>
            </a:endParaRPr>
          </a:p>
          <a:p>
            <a:pPr eaLnBrk="1" hangingPunct="1">
              <a:defRPr/>
            </a:pPr>
            <a:r>
              <a:rPr lang="en-US" sz="1200" dirty="0">
                <a:solidFill>
                  <a:schemeClr val="bg1">
                    <a:lumMod val="50000"/>
                  </a:schemeClr>
                </a:solidFill>
                <a:latin typeface="Segoe UI Light" pitchFamily="34" charset="0"/>
              </a:rPr>
              <a:t>We foresee a world where:</a:t>
            </a:r>
            <a:br>
              <a:rPr lang="en-US" sz="1200" dirty="0">
                <a:solidFill>
                  <a:schemeClr val="bg1">
                    <a:lumMod val="50000"/>
                  </a:schemeClr>
                </a:solidFill>
                <a:latin typeface="Segoe UI Light" pitchFamily="34" charset="0"/>
              </a:rPr>
            </a:br>
            <a:endParaRPr lang="en-US" sz="1200" dirty="0">
              <a:solidFill>
                <a:schemeClr val="bg1">
                  <a:lumMod val="50000"/>
                </a:schemeClr>
              </a:solidFill>
              <a:latin typeface="Segoe UI Light" pitchFamily="34" charset="0"/>
            </a:endParaRPr>
          </a:p>
          <a:p>
            <a:pPr marL="349415" indent="-349415">
              <a:buFont typeface="Arial" panose="020B0604020202020204" pitchFamily="34" charset="0"/>
              <a:buChar char="•"/>
              <a:defRPr/>
            </a:pPr>
            <a:r>
              <a:rPr lang="en-US" sz="1200" dirty="0">
                <a:solidFill>
                  <a:schemeClr val="bg1">
                    <a:lumMod val="50000"/>
                  </a:schemeClr>
                </a:solidFill>
                <a:latin typeface="Segoe UI Light" pitchFamily="34" charset="0"/>
              </a:rPr>
              <a:t>Intelligent agents collect and curate big data for wildlife by using largely unsupervised AI.</a:t>
            </a:r>
          </a:p>
          <a:p>
            <a:pPr marL="349415" indent="-349415">
              <a:buFont typeface="Arial" panose="020B0604020202020204" pitchFamily="34" charset="0"/>
              <a:buChar char="•"/>
              <a:defRPr/>
            </a:pPr>
            <a:r>
              <a:rPr lang="en-US" sz="1200" dirty="0">
                <a:solidFill>
                  <a:schemeClr val="bg1">
                    <a:lumMod val="50000"/>
                  </a:schemeClr>
                </a:solidFill>
                <a:latin typeface="Segoe UI Light" pitchFamily="34" charset="0"/>
              </a:rPr>
              <a:t>Data sources are heterogeneous but blended.</a:t>
            </a:r>
          </a:p>
          <a:p>
            <a:pPr marL="349415" indent="-349415">
              <a:buFont typeface="Arial" panose="020B0604020202020204" pitchFamily="34" charset="0"/>
              <a:buChar char="•"/>
              <a:defRPr/>
            </a:pPr>
            <a:r>
              <a:rPr lang="en-US" sz="1200" dirty="0">
                <a:solidFill>
                  <a:schemeClr val="bg1">
                    <a:lumMod val="50000"/>
                  </a:schemeClr>
                </a:solidFill>
              </a:rPr>
              <a:t>Population estimates for species are generated continuously.</a:t>
            </a:r>
            <a:endParaRPr lang="en-US" sz="1200" dirty="0">
              <a:solidFill>
                <a:schemeClr val="bg1">
                  <a:lumMod val="50000"/>
                </a:schemeClr>
              </a:solidFill>
              <a:latin typeface="Segoe UI Light" pitchFamily="34" charset="0"/>
            </a:endParaRPr>
          </a:p>
          <a:p>
            <a:pPr marL="349415" indent="-349415">
              <a:buFont typeface="Arial" panose="020B0604020202020204" pitchFamily="34" charset="0"/>
              <a:buChar char="•"/>
              <a:defRPr/>
            </a:pPr>
            <a:r>
              <a:rPr lang="en-US" sz="1200" dirty="0">
                <a:solidFill>
                  <a:schemeClr val="bg1">
                    <a:lumMod val="50000"/>
                  </a:schemeClr>
                </a:solidFill>
                <a:latin typeface="Segoe UI Light" pitchFamily="34" charset="0"/>
              </a:rPr>
              <a:t>Wildlife researchers focus on analysis and not curation.</a:t>
            </a:r>
          </a:p>
          <a:p>
            <a:pPr marL="349415" indent="-349415">
              <a:buFont typeface="Arial" panose="020B0604020202020204" pitchFamily="34" charset="0"/>
              <a:buChar char="•"/>
              <a:defRPr/>
            </a:pPr>
            <a:r>
              <a:rPr lang="en-US" sz="1200" dirty="0">
                <a:solidFill>
                  <a:schemeClr val="bg1">
                    <a:lumMod val="50000"/>
                  </a:schemeClr>
                </a:solidFill>
                <a:latin typeface="Segoe UI Light" pitchFamily="34" charset="0"/>
              </a:rPr>
              <a:t>Conservation action is continuously refined.</a:t>
            </a:r>
          </a:p>
          <a:p>
            <a:pPr marL="291179" indent="-291179">
              <a:buFont typeface="Arial" pitchFamily="34" charset="0"/>
              <a:buChar char="•"/>
              <a:defRPr/>
            </a:pPr>
            <a:endParaRPr lang="en-US" sz="1200" dirty="0">
              <a:solidFill>
                <a:schemeClr val="bg1">
                  <a:lumMod val="50000"/>
                </a:schemeClr>
              </a:solidFill>
              <a:latin typeface="Segoe UI Light" pitchFamily="34" charset="0"/>
            </a:endParaRPr>
          </a:p>
          <a:p>
            <a:endParaRPr lang="en-US" dirty="0"/>
          </a:p>
          <a:p>
            <a:endParaRPr lang="en-US" dirty="0"/>
          </a:p>
        </p:txBody>
      </p:sp>
      <p:sp>
        <p:nvSpPr>
          <p:cNvPr id="4" name="Header Placeholder 3"/>
          <p:cNvSpPr>
            <a:spLocks noGrp="1"/>
          </p:cNvSpPr>
          <p:nvPr>
            <p:ph type="hdr" sz="quarter" idx="10"/>
          </p:nvPr>
        </p:nvSpPr>
        <p:spPr/>
        <p:txBody>
          <a:bodyPr/>
          <a:lstStyle/>
          <a:p>
            <a:pPr defTabSz="950464"/>
            <a:endParaRPr lang="en-US" dirty="0">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fld id="{D18B56EA-E28F-4F92-9F16-7A6F2501B303}" type="datetime8">
              <a:rPr lang="en-US">
                <a:solidFill>
                  <a:prstClr val="black"/>
                </a:solidFill>
              </a:rPr>
              <a:pPr defTabSz="950464"/>
              <a:t>11/8/2019 2:59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fld id="{B4008EB6-D09E-4580-8CD6-DDB14511944F}" type="slidenum">
              <a:rPr lang="en-US">
                <a:solidFill>
                  <a:prstClr val="black"/>
                </a:solidFill>
              </a:rPr>
              <a:pPr defTabSz="950464"/>
              <a:t>25</a:t>
            </a:fld>
            <a:endParaRPr lang="en-US" dirty="0">
              <a:solidFill>
                <a:prstClr val="black"/>
              </a:solidFill>
            </a:endParaRPr>
          </a:p>
        </p:txBody>
      </p:sp>
    </p:spTree>
    <p:extLst>
      <p:ext uri="{BB962C8B-B14F-4D97-AF65-F5344CB8AC3E}">
        <p14:creationId xmlns:p14="http://schemas.microsoft.com/office/powerpoint/2010/main" val="1327727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11/8/2019 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09175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a:hlinkClick r:id="rId3"/>
              </a:rPr>
              <a:t>https://azure.microsoft.com/free/</a:t>
            </a:r>
            <a:endParaRPr lang="en-US"/>
          </a:p>
          <a:p>
            <a:pPr defTabSz="931740">
              <a:spcAft>
                <a:spcPts val="339"/>
              </a:spcAft>
              <a:defRPr/>
            </a:pPr>
            <a:r>
              <a:rPr lang="en-US" sz="800"/>
              <a:t>Pros: $200 for 30 days + Always Free Tier</a:t>
            </a:r>
          </a:p>
          <a:p>
            <a:pPr defTabSz="931740">
              <a:spcAft>
                <a:spcPts val="339"/>
              </a:spcAft>
              <a:defRPr/>
            </a:pPr>
            <a:endParaRPr lang="en-US">
              <a:hlinkClick r:id="" action="ppaction://noaction"/>
            </a:endParaRPr>
          </a:p>
          <a:p>
            <a:pPr defTabSz="931740">
              <a:spcAft>
                <a:spcPts val="339"/>
              </a:spcAft>
              <a:defRPr/>
            </a:pPr>
            <a:r>
              <a:rPr lang="en-US">
                <a:hlinkClick r:id="" action="ppaction://noaction"/>
              </a:rPr>
              <a:t>https://azure.microsoft.com/free/students/</a:t>
            </a:r>
            <a:endParaRPr lang="en-US" sz="900"/>
          </a:p>
          <a:p>
            <a:pPr defTabSz="931740">
              <a:spcAft>
                <a:spcPts val="339"/>
              </a:spcAft>
              <a:defRPr/>
            </a:pPr>
            <a:r>
              <a:rPr lang="en-US" sz="900"/>
              <a:t>Students: $100 for 12 months + Always Free Tier</a:t>
            </a:r>
          </a:p>
          <a:p>
            <a:pPr defTabSz="931740">
              <a:spcAft>
                <a:spcPts val="339"/>
              </a:spcAft>
              <a:defRPr/>
            </a:pPr>
            <a:endParaRPr lang="en-US"/>
          </a:p>
          <a:p>
            <a:pPr defTabSz="931740">
              <a:spcAft>
                <a:spcPts val="339"/>
              </a:spcAft>
              <a:defRPr/>
            </a:pPr>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11/8/2019 2:59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28</a:t>
            </a:fld>
            <a:endParaRPr lang="en-US">
              <a:solidFill>
                <a:prstClr val="black"/>
              </a:solidFill>
            </a:endParaRPr>
          </a:p>
        </p:txBody>
      </p:sp>
    </p:spTree>
    <p:extLst>
      <p:ext uri="{BB962C8B-B14F-4D97-AF65-F5344CB8AC3E}">
        <p14:creationId xmlns:p14="http://schemas.microsoft.com/office/powerpoint/2010/main" val="3189618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section to tie AI with social opportunity and responsibility</a:t>
            </a:r>
          </a:p>
          <a:p>
            <a:endParaRPr lang="en-US" dirty="0"/>
          </a:p>
          <a:p>
            <a:r>
              <a:rPr lang="en-US" dirty="0"/>
              <a:t>We live in a technology era of boundless opportunity. </a:t>
            </a:r>
          </a:p>
          <a:p>
            <a:endParaRPr lang="en-US" dirty="0"/>
          </a:p>
          <a:p>
            <a:r>
              <a:rPr lang="en-US" dirty="0"/>
              <a:t>Near infinite compute power and data storage. </a:t>
            </a:r>
          </a:p>
          <a:p>
            <a:r>
              <a:rPr lang="en-US" dirty="0"/>
              <a:t>	In 1992 there was about 100GB of internet traffic a day. Now it’s about 17.5 Million times that per SECOND.</a:t>
            </a:r>
          </a:p>
          <a:p>
            <a:endParaRPr lang="en-US" dirty="0"/>
          </a:p>
          <a:p>
            <a:pPr defTabSz="950464">
              <a:spcAft>
                <a:spcPts val="346"/>
              </a:spcAft>
              <a:defRPr/>
            </a:pPr>
            <a:r>
              <a:rPr lang="en-US" dirty="0"/>
              <a:t>The ability to solve problems using artificial intelligence and machine learning that weren't possible just a few years ago. </a:t>
            </a:r>
          </a:p>
          <a:p>
            <a:pPr defTabSz="950464">
              <a:spcAft>
                <a:spcPts val="346"/>
              </a:spcAft>
              <a:defRPr/>
            </a:pPr>
            <a:r>
              <a:rPr lang="en-US" dirty="0"/>
              <a:t>	We can map the human genome in days not years. Just go into the cloud and create a cluster with 64 cores and 32GPUs and a few terabytes of RAM….more or less. ;)</a:t>
            </a:r>
          </a:p>
          <a:p>
            <a:endParaRPr lang="en-US" dirty="0"/>
          </a:p>
          <a:p>
            <a:pPr defTabSz="950464">
              <a:spcAft>
                <a:spcPts val="346"/>
              </a:spcAft>
              <a:defRPr/>
            </a:pPr>
            <a:r>
              <a:rPr lang="en-US" dirty="0"/>
              <a:t>So it's an incredible time to be alive and in our industry. So whether its medicine, transportation, or social good, we as developers have never had a greater opportunity to make an impact!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93379" marR="0" lvl="0" indent="0" algn="l" defTabSz="9490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11/8/2019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3537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opportunity does come responsibility…as developers we have choices to make that can have some big implications</a:t>
            </a:r>
          </a:p>
          <a:p>
            <a:r>
              <a:rPr lang="en-US" dirty="0"/>
              <a:t>	There are intended and unintended consequences of technology. </a:t>
            </a:r>
          </a:p>
          <a:p>
            <a:endParaRPr lang="en-US" dirty="0"/>
          </a:p>
          <a:p>
            <a:r>
              <a:rPr lang="en-US" dirty="0"/>
              <a:t>To shape a future where people of all socio-economic and demographic backgrounds share in that opportunity. </a:t>
            </a:r>
          </a:p>
          <a:p>
            <a:endParaRPr lang="en-US" dirty="0"/>
          </a:p>
          <a:p>
            <a:r>
              <a:rPr lang="en-US" dirty="0"/>
              <a:t>To shape a future where technology augments the human experience, not replaces it. </a:t>
            </a:r>
          </a:p>
          <a:p>
            <a:endParaRPr lang="en-US" dirty="0"/>
          </a:p>
          <a:p>
            <a:r>
              <a:rPr lang="en-US" dirty="0"/>
              <a:t>To shape a future where technology levels the playing field and affords everyone access to its benefits. </a:t>
            </a:r>
          </a:p>
          <a:p>
            <a:endParaRPr lang="en-US" dirty="0"/>
          </a:p>
          <a:p>
            <a:endParaRPr lang="en-US" dirty="0"/>
          </a:p>
          <a:p>
            <a:r>
              <a:rPr lang="en-US" dirty="0"/>
              <a:t> </a:t>
            </a:r>
          </a:p>
          <a:p>
            <a:r>
              <a:rPr lang="en-US" dirty="0"/>
              <a:t> </a:t>
            </a:r>
          </a:p>
          <a:p>
            <a:endParaRPr lang="en-US" dirty="0"/>
          </a:p>
        </p:txBody>
      </p:sp>
      <p:sp>
        <p:nvSpPr>
          <p:cNvPr id="4" name="Header Placeholder 3"/>
          <p:cNvSpPr>
            <a:spLocks noGrp="1"/>
          </p:cNvSpPr>
          <p:nvPr>
            <p:ph type="hdr" sz="quarter" idx="10"/>
          </p:nvPr>
        </p:nvSpPr>
        <p:spPr/>
        <p:txBody>
          <a:bodyPr/>
          <a:lstStyle/>
          <a:p>
            <a:pPr marL="0" marR="0" lvl="0" indent="0" algn="l" defTabSz="9685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653" marR="0" lvl="0" indent="0" algn="l" defTabSz="96712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68523"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8523" rtl="0" eaLnBrk="1" fontAlgn="auto" latinLnBrk="0" hangingPunct="1">
                <a:lnSpc>
                  <a:spcPct val="100000"/>
                </a:lnSpc>
                <a:spcBef>
                  <a:spcPts val="0"/>
                </a:spcBef>
                <a:spcAft>
                  <a:spcPts val="0"/>
                </a:spcAft>
                <a:buClrTx/>
                <a:buSzTx/>
                <a:buFontTx/>
                <a:buNone/>
                <a:tabLst/>
                <a:defRPr/>
              </a:pPr>
              <a:t>11/8/2019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85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852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7335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1383"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dirty="0"/>
              <a:t>As developers, we believe we can achieve both. Our mission at Microsoft is to empower every person and every organization on the planet to do more. We are here to help you seize this opportunity, and we are committed to earning your trust and acting responsibly in our industry. </a:t>
            </a:r>
          </a:p>
          <a:p>
            <a:pPr marL="111383" lvl="1" indent="0">
              <a:buNone/>
            </a:pPr>
            <a:endParaRPr lang="en-US" dirty="0"/>
          </a:p>
          <a:p>
            <a:pPr marL="111383" lvl="1" indent="0">
              <a:buNone/>
            </a:pPr>
            <a:r>
              <a:rPr lang="en-US" dirty="0"/>
              <a:t>We are here to help you seize this opportunity, and we are committed to earning your trust and acting responsibly in our industry. </a:t>
            </a:r>
          </a:p>
          <a:p>
            <a:pPr marL="111383" lvl="1" indent="0">
              <a:buNone/>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93379" marR="0" lvl="0" indent="0" algn="l" defTabSz="9490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11/8/2019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075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11/8/2019 2:58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35981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Of course, making AI more accessible puts the power of AI in more hands, for better or worse. With broader use of AI, understanding the ethical dimension of AI becomes all the more important. As we learned today, AI capabilities such as facial recognition can automatically raise privacy concerns because everyone has a face and an identity tied to that face. Not only is avoiding problems such as bias imperative when building models, but the use of AI should be done with consideration for users’ privacy and for protecting their data. Tapping into the power of AI for your applications involves you in these concerns about how to harness AI in a responsible way.</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3394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It is the fuel for effective AI. It is not just the recent advances in computing power that make AI technologies like deep learning work, but the massive amounts of data now available for training AI. In general, the more data that can be acquired for uses like retraining and retuning AI models, the more effectively those models can work.</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This need for data certainly holds true Azure Cognitive Services. For example, by default, services like LUIS store every utterance in order to improve the service. While great for improving AI accuracy, you should always bear in mind that all data—particularly data gathered from users—brings with it potential privacy and regulatory considerations. For example, in the case of LUIS, storing all of that language data coming from users might create a compliance issue with data-privacy rules such as the European Union General Data Protection Regulation (GDPR).</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 course like this cannot (and should not) give legal advice. However, it is good to think through the privacy ramifications of the AI services you choose to include with your apps and to seek legal advice in order to remain compliant with all of the relevant regulations as you provide valuable new features to your users.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663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AI based on deep neural networks provides very good results for a variety of use cases ranging from text translation to computer vision—and everything in between. The accuracy and capabilities of AI for these types of workloads can often exceed what many organizations could build themselves with traditional machine learning (ML) by using algorithms that are not based on deep learning.</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Because Microsoft has already invested in the hardware and done the hard, time-intensive work of training these deep-learning models, Microsoft Cognitive Services does away with the traditional obstacles of using these powerful AI tools. Access to these AI tools is only an API call away, and you can easily enhance your applications with AI capabilities. You pay only for what you need, when you need it.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2970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 we’ve learned about pre-built AI but what happens when you’ve gotten to the point where you want to build your own models? Turns out that Microsoft has already many of those “building blocks” too because that’s how we build intelligence into our own products like Cortana, Office, Windows, and XBOX.</a:t>
            </a:r>
          </a:p>
          <a:p>
            <a:pPr lvl="0"/>
            <a:endParaRPr lang="en-US" dirty="0"/>
          </a:p>
          <a:p>
            <a:pPr lvl="0"/>
            <a:r>
              <a:rPr lang="en-US" dirty="0"/>
              <a:t>//you’re recapping this first part to reinforce the highest </a:t>
            </a:r>
            <a:r>
              <a:rPr lang="en-US" dirty="0" err="1"/>
              <a:t>pri</a:t>
            </a:r>
            <a:r>
              <a:rPr lang="en-US" dirty="0"/>
              <a:t> concepts. </a:t>
            </a:r>
          </a:p>
          <a:p>
            <a:pPr lvl="0"/>
            <a:endParaRPr lang="en-US" dirty="0"/>
          </a:p>
          <a:p>
            <a:pPr lvl="0"/>
            <a:r>
              <a:rPr lang="en-US" dirty="0"/>
              <a:t>And you don’t have to be an expert coder to start building with it:</a:t>
            </a:r>
          </a:p>
          <a:p>
            <a:pPr marL="174708" indent="-174708">
              <a:buFont typeface="Wingdings" panose="05000000000000000000" pitchFamily="2" charset="2"/>
              <a:buChar char="§"/>
            </a:pPr>
            <a:r>
              <a:rPr lang="en-US" b="1" dirty="0"/>
              <a:t>AI services: </a:t>
            </a:r>
            <a:r>
              <a:rPr lang="en-US" b="0" dirty="0"/>
              <a:t>Use these high-level “finished” services to add intelligence to your apps. In addition to computer vision, speech, and language, we also have our own Bot Service.</a:t>
            </a:r>
          </a:p>
          <a:p>
            <a:pPr marL="174708" indent="-174708">
              <a:buFont typeface="Wingdings" panose="05000000000000000000" pitchFamily="2" charset="2"/>
              <a:buChar char="§"/>
            </a:pPr>
            <a:r>
              <a:rPr lang="en-US" b="1" dirty="0"/>
              <a:t>AI tools: </a:t>
            </a:r>
            <a:r>
              <a:rPr lang="en-US" b="0" dirty="0"/>
              <a:t>If you want to start exploring training your own machine learning models but don’t have a lot of coding experience, you’re already learned about Azure Machine Learning Studio, the drag and drop tool for training and deploying predictive models. Btw it also support custom Python and R coding modules.</a:t>
            </a:r>
            <a:endParaRPr lang="en-US" b="0" baseline="0" dirty="0"/>
          </a:p>
          <a:p>
            <a:endParaRPr lang="en-US" b="0" baseline="0" dirty="0"/>
          </a:p>
          <a:p>
            <a:pPr lvl="0"/>
            <a:r>
              <a:rPr lang="en-US" dirty="0"/>
              <a:t>But maybe you have already started learning python Pandas and tools like Sci kit learn to train your own models.</a:t>
            </a:r>
          </a:p>
          <a:p>
            <a:pPr lvl="0"/>
            <a:endParaRPr lang="en-US" dirty="0"/>
          </a:p>
          <a:p>
            <a:pPr marL="174708" indent="-174708">
              <a:buFont typeface="Wingdings" panose="05000000000000000000" pitchFamily="2" charset="2"/>
              <a:buChar char="§"/>
            </a:pPr>
            <a:r>
              <a:rPr lang="en-US" b="1" dirty="0"/>
              <a:t>AI infrastructure:</a:t>
            </a:r>
          </a:p>
          <a:p>
            <a:pPr marL="396098" lvl="1" indent="-174708">
              <a:buFont typeface="Wingdings" panose="05000000000000000000" pitchFamily="2" charset="2"/>
              <a:buChar char="§"/>
            </a:pPr>
            <a:r>
              <a:rPr lang="en-US" b="0" dirty="0"/>
              <a:t>Tools like Azure Data Lake allow you to access data from multiple data sources to train your models. You might already be familiar with the basics for databases through SQL Server or Blob storage.</a:t>
            </a:r>
          </a:p>
          <a:p>
            <a:pPr marL="396098" lvl="1" indent="-174708">
              <a:buFont typeface="Wingdings" panose="05000000000000000000" pitchFamily="2" charset="2"/>
              <a:buChar char="§"/>
            </a:pPr>
            <a:r>
              <a:rPr lang="en-US" b="0" dirty="0"/>
              <a:t>The Data Science Virtual Machine saves you time with pre-installed tools (more on that later)</a:t>
            </a:r>
          </a:p>
          <a:p>
            <a:endParaRPr lang="en-US" dirty="0"/>
          </a:p>
          <a:p>
            <a:pPr marL="174708" indent="-174708">
              <a:buFont typeface="Wingdings" panose="05000000000000000000" pitchFamily="2" charset="2"/>
              <a:buChar char="§"/>
            </a:pPr>
            <a:r>
              <a:rPr lang="en-US" b="1" dirty="0"/>
              <a:t>AI tools: </a:t>
            </a:r>
          </a:p>
          <a:p>
            <a:pPr marL="396098" lvl="1" indent="-174708">
              <a:buFont typeface="Wingdings" panose="05000000000000000000" pitchFamily="2" charset="2"/>
              <a:buChar char="§"/>
            </a:pPr>
            <a:r>
              <a:rPr lang="en-US" b="0" dirty="0"/>
              <a:t>Azure ML Workbench allows you to write your own Python code to train models</a:t>
            </a:r>
          </a:p>
          <a:p>
            <a:pPr marL="396098" lvl="1" indent="-174708">
              <a:buFont typeface="Wingdings" panose="05000000000000000000" pitchFamily="2" charset="2"/>
              <a:buChar char="§"/>
            </a:pPr>
            <a:r>
              <a:rPr lang="en-US" b="0" dirty="0"/>
              <a:t>Azure notebooks is the Azure implementation of </a:t>
            </a:r>
            <a:r>
              <a:rPr lang="en-US" b="0" dirty="0" err="1"/>
              <a:t>Jupyter</a:t>
            </a:r>
            <a:r>
              <a:rPr lang="en-US" b="0" dirty="0"/>
              <a:t> notebooks</a:t>
            </a:r>
          </a:p>
          <a:p>
            <a:pPr lvl="0"/>
            <a:endParaRPr lang="en-US" dirty="0"/>
          </a:p>
          <a:p>
            <a:pPr lvl="0"/>
            <a:r>
              <a:rPr lang="en-US" dirty="0"/>
              <a:t>Or maybe you’re ready to build your own models and algorithms on “bare metal” infrastructure</a:t>
            </a:r>
          </a:p>
          <a:p>
            <a:pPr lvl="0"/>
            <a:endParaRPr lang="en-US" dirty="0"/>
          </a:p>
          <a:p>
            <a:pPr marL="174708" indent="-174708">
              <a:buFont typeface="Wingdings" panose="05000000000000000000" pitchFamily="2" charset="2"/>
              <a:buChar char="§"/>
            </a:pPr>
            <a:r>
              <a:rPr lang="en-US" b="1" dirty="0"/>
              <a:t>AI infrastructure:</a:t>
            </a:r>
          </a:p>
          <a:p>
            <a:pPr marL="396098" lvl="1" indent="-174708">
              <a:buFont typeface="Wingdings" panose="05000000000000000000" pitchFamily="2" charset="2"/>
              <a:buChar char="§"/>
            </a:pPr>
            <a:r>
              <a:rPr lang="en-US" b="0" dirty="0"/>
              <a:t>Open source tools like Apache spark are supported on Azure</a:t>
            </a:r>
          </a:p>
          <a:p>
            <a:pPr marL="396098" lvl="1" indent="-174708">
              <a:buFont typeface="Wingdings" panose="05000000000000000000" pitchFamily="2" charset="2"/>
              <a:buChar char="§"/>
            </a:pPr>
            <a:r>
              <a:rPr lang="en-US" b="0" dirty="0"/>
              <a:t>Batch AI allows you to train models on clusters of virtual machines</a:t>
            </a:r>
          </a:p>
          <a:p>
            <a:pPr marL="396098" lvl="1" indent="-174708">
              <a:buFont typeface="Wingdings" panose="05000000000000000000" pitchFamily="2" charset="2"/>
              <a:buChar char="§"/>
            </a:pPr>
            <a:r>
              <a:rPr lang="en-US" b="0" dirty="0"/>
              <a:t>Azure Container Service can help you manage your Kubernetes environment</a:t>
            </a:r>
          </a:p>
          <a:p>
            <a:pPr marL="174708" indent="-174708">
              <a:buFont typeface="Wingdings" panose="05000000000000000000" pitchFamily="2" charset="2"/>
              <a:buChar char="§"/>
            </a:pPr>
            <a:endParaRPr lang="en-US" b="1" dirty="0"/>
          </a:p>
          <a:p>
            <a:pPr marL="174708" indent="-174708">
              <a:buFont typeface="Wingdings" panose="05000000000000000000" pitchFamily="2" charset="2"/>
              <a:buChar char="§"/>
            </a:pPr>
            <a:r>
              <a:rPr lang="en-US" b="1" dirty="0"/>
              <a:t>AI tools: </a:t>
            </a:r>
            <a:endParaRPr lang="en-US" dirty="0"/>
          </a:p>
          <a:p>
            <a:pPr marL="396098" lvl="1" indent="-174708"/>
            <a:r>
              <a:rPr lang="en-US" dirty="0"/>
              <a:t>Azure supports open source frameworks like </a:t>
            </a:r>
            <a:r>
              <a:rPr lang="en-US" dirty="0" err="1"/>
              <a:t>Tensorflow</a:t>
            </a:r>
            <a:r>
              <a:rPr lang="en-US" dirty="0"/>
              <a:t> and Caffe where you can use neutral networks to train your models</a:t>
            </a:r>
          </a:p>
          <a:p>
            <a:pPr marL="396098" lvl="1" indent="-174708"/>
            <a:r>
              <a:rPr lang="en-US" dirty="0" err="1"/>
              <a:t>Keras</a:t>
            </a:r>
            <a:r>
              <a:rPr lang="en-US" dirty="0"/>
              <a:t> in another good solution for rapid prototyping</a:t>
            </a:r>
          </a:p>
          <a:p>
            <a:pPr marL="396098" lvl="1" indent="-174708"/>
            <a:r>
              <a:rPr lang="en-US" dirty="0"/>
              <a:t>Cognitive Toolkit is Microsoft’s own framework for deep learning which is design for the largest datasets with performance in mind</a:t>
            </a:r>
          </a:p>
          <a:p>
            <a:pPr lvl="0"/>
            <a:endParaRPr lang="en-US" dirty="0"/>
          </a:p>
          <a:p>
            <a:pPr lvl="0"/>
            <a:r>
              <a:rPr lang="en-US" dirty="0"/>
              <a:t>//optional: share your personal favorite or recent project you’re working on</a:t>
            </a:r>
          </a:p>
          <a:p>
            <a:pPr lvl="0"/>
            <a:endParaRPr lang="en-US" baseline="0" dirty="0"/>
          </a:p>
          <a:p>
            <a:pPr lvl="0"/>
            <a:endParaRPr lang="en-US" baseline="0" dirty="0"/>
          </a:p>
          <a:p>
            <a:endParaRPr lang="en-US" dirty="0"/>
          </a:p>
        </p:txBody>
      </p:sp>
      <p:sp>
        <p:nvSpPr>
          <p:cNvPr id="4" name="Header Placeholder 3"/>
          <p:cNvSpPr>
            <a:spLocks noGrp="1"/>
          </p:cNvSpPr>
          <p:nvPr>
            <p:ph type="hdr" sz="quarter" idx="10"/>
          </p:nvPr>
        </p:nvSpPr>
        <p:spPr/>
        <p:txBody>
          <a:bodyPr/>
          <a:lstStyle/>
          <a:p>
            <a:pPr defTabSz="950464"/>
            <a:endParaRPr lang="en-US">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fld id="{D18B56EA-E28F-4F92-9F16-7A6F2501B303}" type="datetime8">
              <a:rPr lang="en-US">
                <a:solidFill>
                  <a:prstClr val="black"/>
                </a:solidFill>
              </a:rPr>
              <a:pPr defTabSz="950464"/>
              <a:t>11/8/2019 2:59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fld id="{B4008EB6-D09E-4580-8CD6-DDB14511944F}" type="slidenum">
              <a:rPr lang="en-US">
                <a:solidFill>
                  <a:prstClr val="black"/>
                </a:solidFill>
              </a:rPr>
              <a:pPr defTabSz="950464"/>
              <a:t>36</a:t>
            </a:fld>
            <a:endParaRPr lang="en-US">
              <a:solidFill>
                <a:prstClr val="black"/>
              </a:solidFill>
            </a:endParaRPr>
          </a:p>
        </p:txBody>
      </p:sp>
    </p:spTree>
    <p:extLst>
      <p:ext uri="{BB962C8B-B14F-4D97-AF65-F5344CB8AC3E}">
        <p14:creationId xmlns:p14="http://schemas.microsoft.com/office/powerpoint/2010/main" val="2711164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Azure Notebooks is a cloud-based platform for building and running </a:t>
            </a:r>
            <a:r>
              <a:rPr lang="en-US" sz="900" u="sng" dirty="0">
                <a:hlinkClick r:id="rId3"/>
              </a:rPr>
              <a:t>Jupyter</a:t>
            </a:r>
            <a:r>
              <a:rPr lang="en-US" sz="900" dirty="0"/>
              <a:t> notebooks. </a:t>
            </a:r>
            <a:r>
              <a:rPr lang="en-US" sz="900" dirty="0" err="1"/>
              <a:t>Jupyter</a:t>
            </a:r>
            <a:r>
              <a:rPr lang="en-US" sz="900" dirty="0"/>
              <a:t> is an environment based on </a:t>
            </a:r>
            <a:r>
              <a:rPr lang="en-US" sz="900" u="sng" dirty="0">
                <a:hlinkClick r:id="rId4"/>
              </a:rPr>
              <a:t>IPython</a:t>
            </a:r>
            <a:r>
              <a:rPr lang="en-US" sz="900" dirty="0"/>
              <a:t> that facilitates interactive programming and data analysis using a variety of programming languages, including Python. </a:t>
            </a:r>
            <a:r>
              <a:rPr lang="en-US" sz="900" dirty="0" err="1"/>
              <a:t>Jupyter</a:t>
            </a:r>
            <a:r>
              <a:rPr lang="en-US" sz="900" dirty="0"/>
              <a:t> notebooks enjoy widespread use in research and academia for mathematical modeling, machine learning, statistical analysis, and for teaching and learning how to code.</a:t>
            </a:r>
          </a:p>
          <a:p>
            <a:endParaRPr lang="en-US" sz="900" dirty="0"/>
          </a:p>
          <a:p>
            <a:r>
              <a:rPr lang="en-US" sz="900" dirty="0"/>
              <a:t>Azure Notebooks provide </a:t>
            </a:r>
            <a:r>
              <a:rPr lang="en-US" sz="900" dirty="0" err="1"/>
              <a:t>Jupyter</a:t>
            </a:r>
            <a:r>
              <a:rPr lang="en-US" sz="900" dirty="0"/>
              <a:t> as a service for free. It's a convenient way to build notebooks and share them with others without having to install and manage a </a:t>
            </a:r>
            <a:r>
              <a:rPr lang="en-US" sz="900" dirty="0" err="1"/>
              <a:t>Jupyter</a:t>
            </a:r>
            <a:r>
              <a:rPr lang="en-US" sz="900" dirty="0"/>
              <a:t> server. And it's web-based, making it an ideal solution for collaborating online.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11/8/2019 2:59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701898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sz="900"/>
              <a:t>Simplified machine learning with powerful, no-code, automated machine learning capabilities and open-source support</a:t>
            </a:r>
          </a:p>
          <a:p>
            <a:pPr marL="174708" indent="-174708">
              <a:buFont typeface="Arial" panose="020B0604020202020204" pitchFamily="34" charset="0"/>
              <a:buChar char="•"/>
            </a:pPr>
            <a:r>
              <a:rPr lang="en-US" sz="900"/>
              <a:t>Robust DevOps for machine learning that integrates with your existing DevOps processes and helps manage the complete machine learning lifecycle</a:t>
            </a:r>
          </a:p>
          <a:p>
            <a:pPr marL="174708" indent="-174708">
              <a:buFont typeface="Arial" panose="020B0604020202020204" pitchFamily="34" charset="0"/>
              <a:buChar char="•"/>
            </a:pPr>
            <a:r>
              <a:rPr lang="en-US" sz="900"/>
              <a:t>Scale on demand from your desktop, and build and deploy machine learning models anywhere, from cloud to edge</a:t>
            </a:r>
          </a:p>
          <a:p>
            <a:pPr marL="174708" indent="-174708">
              <a:buFont typeface="Arial" panose="020B0604020202020204" pitchFamily="34" charset="0"/>
              <a:buChar char="•"/>
            </a:pPr>
            <a:r>
              <a:rPr lang="en-US" sz="900"/>
              <a:t>Enterprise-ready Azure security, control, and governance to help protect your infrastructure and capabilities</a:t>
            </a:r>
          </a:p>
          <a:p>
            <a:pPr marL="174708" indent="-174708">
              <a:buFont typeface="Arial" panose="020B0604020202020204" pitchFamily="34" charset="0"/>
              <a:buChar char="•"/>
            </a:pPr>
            <a:endParaRPr lang="en-US" sz="900"/>
          </a:p>
          <a:p>
            <a:r>
              <a:rPr lang="en-US" sz="900"/>
              <a:t>Rapidly build and deploy machine learning models using tools that meet your needs across skill levels, from no-code to code-first experiences. Use a visual drag-and-drop interface, a hosted notebook environment, or automated machine learning. Accelerate model development with automated feature engineering, algorithm selection, and hyperparameter sweeping. Get built-in support for familiar open-source tools and frameworks, including ONNX, Python, </a:t>
            </a:r>
            <a:r>
              <a:rPr lang="en-US" sz="900" err="1"/>
              <a:t>PyTorch</a:t>
            </a:r>
            <a:r>
              <a:rPr lang="en-US" sz="900"/>
              <a:t>, </a:t>
            </a:r>
            <a:r>
              <a:rPr lang="en-US" sz="900" err="1"/>
              <a:t>scikit</a:t>
            </a:r>
            <a:r>
              <a:rPr lang="en-US" sz="900"/>
              <a:t>-learn, and TensorFlow.</a:t>
            </a:r>
          </a:p>
          <a:p>
            <a:pPr marL="174708" indent="-174708">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40610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If you want to build your own solutions, you have an ultimate companion in the Data Science Virtual Machine:</a:t>
            </a:r>
          </a:p>
          <a:p>
            <a:endParaRPr lang="en-US" sz="1200"/>
          </a:p>
          <a:p>
            <a:pPr defTabSz="968523">
              <a:spcAft>
                <a:spcPts val="353"/>
              </a:spcAft>
              <a:defRPr/>
            </a:pPr>
            <a:r>
              <a:rPr lang="en-US" sz="1200"/>
              <a:t>It provides all the big data, data analytics, and machine learning tools you need in one pre-configured, ready-to-use environment, which you can automatically spin up in Azure in one of 2 Linux versions or in a Windows version if you prefer.  </a:t>
            </a:r>
          </a:p>
          <a:p>
            <a:endParaRPr lang="en-US" sz="1200"/>
          </a:p>
          <a:p>
            <a:r>
              <a:rPr lang="en-US" sz="1200"/>
              <a:t>You can choose many different sizes and configurations – some have GPUs or CPU/RAM configuration that are optimized for specific types of Deep Learning tasks like Image Recognition. </a:t>
            </a:r>
          </a:p>
          <a:p>
            <a:endParaRPr lang="en-US" sz="1200"/>
          </a:p>
          <a:p>
            <a:r>
              <a:rPr lang="en-US" sz="1200"/>
              <a:t>And Visual Studio and the Azure SDK comes pre-installed along with language packs so you can use what you know – R, Python, SQL, and C#.</a:t>
            </a:r>
          </a:p>
          <a:p>
            <a:endParaRPr lang="en-US" sz="1200"/>
          </a:p>
          <a:p>
            <a:r>
              <a:rPr lang="en-US" sz="1200"/>
              <a:t>[Complete list of what’s on the DSVM below:]</a:t>
            </a:r>
          </a:p>
          <a:p>
            <a:pPr marL="178027" indent="-178027">
              <a:buFont typeface="Wingdings" panose="05000000000000000000" pitchFamily="2" charset="2"/>
              <a:buChar char="§"/>
            </a:pPr>
            <a:r>
              <a:rPr lang="en-US" sz="1200">
                <a:hlinkClick r:id="rId3"/>
              </a:rPr>
              <a:t>Azure Machine Learning</a:t>
            </a:r>
            <a:r>
              <a:rPr lang="en-US" sz="1200"/>
              <a:t> Workbench</a:t>
            </a:r>
          </a:p>
          <a:p>
            <a:pPr marL="178027" indent="-178027">
              <a:buFont typeface="Wingdings" panose="05000000000000000000" pitchFamily="2" charset="2"/>
              <a:buChar char="§"/>
            </a:pPr>
            <a:r>
              <a:rPr lang="en-US" sz="1200">
                <a:hlinkClick r:id="rId4"/>
              </a:rPr>
              <a:t>Microsoft ML Server</a:t>
            </a:r>
            <a:r>
              <a:rPr lang="en-US" sz="1200"/>
              <a:t> Developer Edition</a:t>
            </a:r>
          </a:p>
          <a:p>
            <a:pPr marL="178027" indent="-178027">
              <a:buFont typeface="Wingdings" panose="05000000000000000000" pitchFamily="2" charset="2"/>
              <a:buChar char="§"/>
            </a:pPr>
            <a:r>
              <a:rPr lang="en-US" sz="1200"/>
              <a:t>Anaconda Python distribution</a:t>
            </a:r>
          </a:p>
          <a:p>
            <a:pPr marL="178027" indent="-178027">
              <a:buFont typeface="Wingdings" panose="05000000000000000000" pitchFamily="2" charset="2"/>
              <a:buChar char="§"/>
            </a:pPr>
            <a:r>
              <a:rPr lang="en-US" sz="1200"/>
              <a:t>Microsoft R Server 9.2.1 with Microsoft R Open 3.4.1, </a:t>
            </a:r>
            <a:r>
              <a:rPr lang="en-US" sz="1200" err="1"/>
              <a:t>MicrosoftML</a:t>
            </a:r>
            <a:r>
              <a:rPr lang="en-US" sz="1200"/>
              <a:t> package with machine learning algorithms, </a:t>
            </a:r>
            <a:r>
              <a:rPr lang="en-US" sz="1200" err="1"/>
              <a:t>RevoScaleR</a:t>
            </a:r>
            <a:r>
              <a:rPr lang="en-US" sz="1200"/>
              <a:t> and </a:t>
            </a:r>
            <a:r>
              <a:rPr lang="en-US" sz="1200" err="1"/>
              <a:t>revoscalepy</a:t>
            </a:r>
            <a:r>
              <a:rPr lang="en-US" sz="1200"/>
              <a:t> for distributed and remote computing, and R and Python Operationalization</a:t>
            </a:r>
          </a:p>
          <a:p>
            <a:pPr marL="178027" indent="-178027">
              <a:buFont typeface="Wingdings" panose="05000000000000000000" pitchFamily="2" charset="2"/>
              <a:buChar char="§"/>
            </a:pPr>
            <a:r>
              <a:rPr lang="en-US" sz="1200" err="1"/>
              <a:t>Jupyter</a:t>
            </a:r>
            <a:r>
              <a:rPr lang="en-US" sz="1200"/>
              <a:t> Notebook (with R, Python, </a:t>
            </a:r>
            <a:r>
              <a:rPr lang="en-US" sz="1200" err="1"/>
              <a:t>PySpark</a:t>
            </a:r>
            <a:r>
              <a:rPr lang="en-US" sz="1200"/>
              <a:t> kernels)</a:t>
            </a:r>
          </a:p>
          <a:p>
            <a:pPr marL="178027" indent="-178027">
              <a:buFont typeface="Wingdings" panose="05000000000000000000" pitchFamily="2" charset="2"/>
              <a:buChar char="§"/>
            </a:pPr>
            <a:r>
              <a:rPr lang="en-US" sz="1200"/>
              <a:t>Visual Studio Code, IntelliJ IDEA, PyCharm, and Atom</a:t>
            </a:r>
          </a:p>
          <a:p>
            <a:pPr marL="178027" indent="-178027">
              <a:buFont typeface="Wingdings" panose="05000000000000000000" pitchFamily="2" charset="2"/>
              <a:buChar char="§"/>
            </a:pPr>
            <a:r>
              <a:rPr lang="en-US" sz="1200"/>
              <a:t>Power BI desktop</a:t>
            </a:r>
          </a:p>
          <a:p>
            <a:pPr marL="178027" indent="-178027">
              <a:buFont typeface="Wingdings" panose="05000000000000000000" pitchFamily="2" charset="2"/>
              <a:buChar char="§"/>
            </a:pPr>
            <a:r>
              <a:rPr lang="en-US" sz="1200"/>
              <a:t>SQL Server 2017 Developer Edition</a:t>
            </a:r>
          </a:p>
          <a:p>
            <a:pPr marL="178027" indent="-178027">
              <a:buFont typeface="Wingdings" panose="05000000000000000000" pitchFamily="2" charset="2"/>
              <a:buChar char="§"/>
            </a:pPr>
            <a:r>
              <a:rPr lang="en-US" sz="1200"/>
              <a:t>Single node local Hadoop</a:t>
            </a:r>
          </a:p>
          <a:p>
            <a:pPr marL="178027" indent="-178027">
              <a:buFont typeface="Wingdings" panose="05000000000000000000" pitchFamily="2" charset="2"/>
              <a:buChar char="§"/>
            </a:pPr>
            <a:r>
              <a:rPr lang="en-US" sz="1200"/>
              <a:t>Standalone Spark instance for local development and testing</a:t>
            </a:r>
          </a:p>
          <a:p>
            <a:pPr marL="178027" indent="-178027">
              <a:buFont typeface="Wingdings" panose="05000000000000000000" pitchFamily="2" charset="2"/>
              <a:buChar char="§"/>
            </a:pPr>
            <a:r>
              <a:rPr lang="en-US" sz="1200"/>
              <a:t>Azure command-line interface</a:t>
            </a:r>
          </a:p>
          <a:p>
            <a:pPr marL="178027" indent="-178027">
              <a:buFont typeface="Wingdings" panose="05000000000000000000" pitchFamily="2" charset="2"/>
              <a:buChar char="§"/>
            </a:pPr>
            <a:r>
              <a:rPr lang="en-US" sz="1200"/>
              <a:t>H2O, Deep Water, and Sparkling Water</a:t>
            </a:r>
          </a:p>
          <a:p>
            <a:pPr marL="178027" indent="-178027">
              <a:buFont typeface="Wingdings" panose="05000000000000000000" pitchFamily="2" charset="2"/>
              <a:buChar char="§"/>
            </a:pPr>
            <a:r>
              <a:rPr lang="en-US" sz="1200" err="1">
                <a:hlinkClick r:id="rId5"/>
              </a:rPr>
              <a:t>JuliaPro</a:t>
            </a:r>
            <a:endParaRPr lang="en-US" sz="1200"/>
          </a:p>
          <a:p>
            <a:pPr marL="178027" indent="-178027">
              <a:buFont typeface="Wingdings" panose="05000000000000000000" pitchFamily="2" charset="2"/>
              <a:buChar char="§"/>
            </a:pPr>
            <a:r>
              <a:rPr lang="en-US" sz="1200"/>
              <a:t>Intel Math Kernel Library</a:t>
            </a:r>
          </a:p>
          <a:p>
            <a:pPr marL="178027" indent="-178027">
              <a:buFont typeface="Wingdings" panose="05000000000000000000" pitchFamily="2" charset="2"/>
              <a:buChar char="§"/>
            </a:pPr>
            <a:r>
              <a:rPr lang="en-US" sz="1200" err="1"/>
              <a:t>xgboost</a:t>
            </a:r>
            <a:r>
              <a:rPr lang="en-US" sz="1200"/>
              <a:t> for gradient boosting</a:t>
            </a:r>
          </a:p>
          <a:p>
            <a:endParaRPr lang="en-US" sz="1200"/>
          </a:p>
          <a:p>
            <a:r>
              <a:rPr lang="en-US" sz="1200"/>
              <a:t>Machine learning and Data Analytics tools</a:t>
            </a:r>
          </a:p>
          <a:p>
            <a:pPr lvl="1"/>
            <a:r>
              <a:rPr lang="en-US" sz="1200"/>
              <a:t>Deep Learning Frameworks: A rich set of AI frameworks including </a:t>
            </a:r>
            <a:r>
              <a:rPr lang="en-US" sz="1200">
                <a:hlinkClick r:id="rId6"/>
              </a:rPr>
              <a:t>Microsoft Cognitive Toolkit</a:t>
            </a:r>
            <a:r>
              <a:rPr lang="en-US" sz="1200"/>
              <a:t>, </a:t>
            </a:r>
            <a:r>
              <a:rPr lang="en-US" sz="1200">
                <a:hlinkClick r:id="rId7"/>
              </a:rPr>
              <a:t>TensorFlow</a:t>
            </a:r>
            <a:r>
              <a:rPr lang="en-US" sz="1200"/>
              <a:t>, </a:t>
            </a:r>
            <a:r>
              <a:rPr lang="en-US" sz="1200" err="1">
                <a:hlinkClick r:id="rId8"/>
              </a:rPr>
              <a:t>Chainer</a:t>
            </a:r>
            <a:r>
              <a:rPr lang="en-US" sz="1200"/>
              <a:t>, Apache </a:t>
            </a:r>
            <a:r>
              <a:rPr lang="en-US" sz="1200" err="1"/>
              <a:t>MXNet</a:t>
            </a:r>
            <a:r>
              <a:rPr lang="en-US" sz="1200"/>
              <a:t>, </a:t>
            </a:r>
            <a:r>
              <a:rPr lang="en-US" sz="1200" err="1"/>
              <a:t>Keras</a:t>
            </a:r>
            <a:r>
              <a:rPr lang="en-US" sz="1200"/>
              <a:t> are included on the VM.</a:t>
            </a:r>
          </a:p>
          <a:p>
            <a:pPr lvl="1"/>
            <a:r>
              <a:rPr lang="en-US" sz="1200" err="1">
                <a:hlinkClick r:id="rId9"/>
              </a:rPr>
              <a:t>Vowpal</a:t>
            </a:r>
            <a:r>
              <a:rPr lang="en-US" sz="1200">
                <a:hlinkClick r:id="rId9"/>
              </a:rPr>
              <a:t> Wabbit</a:t>
            </a:r>
            <a:r>
              <a:rPr lang="en-US" sz="1200"/>
              <a:t>: A fast machine learning system supporting techniques such as online, hashing, </a:t>
            </a:r>
            <a:r>
              <a:rPr lang="en-US" sz="1200" err="1"/>
              <a:t>Allreduce</a:t>
            </a:r>
            <a:r>
              <a:rPr lang="en-US" sz="1200"/>
              <a:t>, reductions, learning2search, active, and interactive learning.</a:t>
            </a:r>
          </a:p>
          <a:p>
            <a:pPr lvl="1"/>
            <a:r>
              <a:rPr lang="en-US" sz="1200" err="1">
                <a:hlinkClick r:id="rId10"/>
              </a:rPr>
              <a:t>XGBoost</a:t>
            </a:r>
            <a:r>
              <a:rPr lang="en-US" sz="1200"/>
              <a:t>: A tool providing fast and accurate boosted tree implementation.</a:t>
            </a:r>
          </a:p>
          <a:p>
            <a:pPr lvl="1"/>
            <a:r>
              <a:rPr lang="en-US" sz="1200">
                <a:hlinkClick r:id="rId11"/>
              </a:rPr>
              <a:t>Rattle</a:t>
            </a:r>
            <a:r>
              <a:rPr lang="en-US" sz="1200"/>
              <a:t> (the R Analytical Tool To Learn Easily): A tool that makes getting started with data analytics and machine learning in R easy, with GUI-based data exploration, and modeling with automatic R code generation.</a:t>
            </a:r>
          </a:p>
          <a:p>
            <a:pPr lvl="1"/>
            <a:r>
              <a:rPr lang="en-US" sz="1200">
                <a:hlinkClick r:id="rId12"/>
              </a:rPr>
              <a:t>Weka</a:t>
            </a:r>
            <a:r>
              <a:rPr lang="en-US" sz="1200"/>
              <a:t> : A visual data mining and machine learning software in Java.</a:t>
            </a:r>
          </a:p>
          <a:p>
            <a:pPr lvl="1"/>
            <a:r>
              <a:rPr lang="en-US" sz="1200">
                <a:hlinkClick r:id="rId13"/>
              </a:rPr>
              <a:t>Apache Drill</a:t>
            </a:r>
            <a:r>
              <a:rPr lang="en-US" sz="1200"/>
              <a:t>: A schema-free SQL Query Engine for Hadoop, NoSQL and Cloud Storage. Supports ODBC and JDBC interfaces to enable querying NoSQL and files from standard BI tools like Power BI, Excel, Tableau.</a:t>
            </a:r>
          </a:p>
          <a:p>
            <a:endParaRPr lang="en-US" sz="1200"/>
          </a:p>
          <a:p>
            <a:r>
              <a:rPr lang="en-US" sz="1200"/>
              <a:t>Libraries in R and Python for use in Azure Machine Learning and other Azure services</a:t>
            </a:r>
          </a:p>
          <a:p>
            <a:r>
              <a:rPr lang="en-US" sz="1200"/>
              <a:t>Git including Git Bash to work with source code repositories including GitHub, Visual Studio Team Services</a:t>
            </a:r>
          </a:p>
          <a:p>
            <a:r>
              <a:rPr lang="en-US" sz="1200"/>
              <a:t>Windows ports of several popular Linux command-line utilities (including </a:t>
            </a:r>
            <a:r>
              <a:rPr lang="en-US" sz="1200" err="1"/>
              <a:t>awk</a:t>
            </a:r>
            <a:r>
              <a:rPr lang="en-US" sz="1200"/>
              <a:t>, sed, </a:t>
            </a:r>
            <a:r>
              <a:rPr lang="en-US" sz="1200" err="1"/>
              <a:t>perl</a:t>
            </a:r>
            <a:r>
              <a:rPr lang="en-US" sz="1200"/>
              <a:t>, grep, find, </a:t>
            </a:r>
            <a:r>
              <a:rPr lang="en-US" sz="1200" err="1"/>
              <a:t>wget</a:t>
            </a:r>
            <a:r>
              <a:rPr lang="en-US" sz="1200"/>
              <a:t>, curl </a:t>
            </a:r>
            <a:r>
              <a:rPr lang="en-US" sz="1200" err="1"/>
              <a:t>etc</a:t>
            </a:r>
            <a:r>
              <a:rPr lang="en-US" sz="1200"/>
              <a:t>) accessible through command prompt.</a:t>
            </a:r>
          </a:p>
          <a:p>
            <a:endParaRPr lang="en-US" sz="1200"/>
          </a:p>
          <a:p>
            <a:r>
              <a:rPr lang="en-US" sz="1200" u="sng">
                <a:hlinkClick r:id="rId14"/>
              </a:rPr>
              <a:t>Data Science Virtual Machine</a:t>
            </a:r>
            <a:r>
              <a:rPr lang="en-US" sz="1200"/>
              <a:t> page.</a:t>
            </a:r>
          </a:p>
          <a:p>
            <a:endParaRPr lang="en-US" sz="1200"/>
          </a:p>
          <a:p>
            <a:r>
              <a:rPr lang="en-US" sz="1200"/>
              <a:t>Other Versions of the Data Science Virtual Machine</a:t>
            </a:r>
          </a:p>
          <a:p>
            <a:r>
              <a:rPr lang="en-US" sz="1200"/>
              <a:t>An </a:t>
            </a:r>
            <a:r>
              <a:rPr lang="en-US" sz="1200" u="sng">
                <a:hlinkClick r:id="rId15"/>
              </a:rPr>
              <a:t>Ubuntu</a:t>
            </a:r>
            <a:r>
              <a:rPr lang="en-US" sz="1200"/>
              <a:t> image is available as well, with many similar tools plus a few additional deep learning frameworks. A </a:t>
            </a:r>
            <a:r>
              <a:rPr lang="en-US" sz="1200" u="sng">
                <a:hlinkClick r:id="rId16"/>
              </a:rPr>
              <a:t>CentOS</a:t>
            </a:r>
            <a:r>
              <a:rPr lang="en-US" sz="1200"/>
              <a:t> image is also available. We also offer a </a:t>
            </a:r>
            <a:r>
              <a:rPr lang="en-US" sz="1200" u="sng">
                <a:hlinkClick r:id="rId17"/>
              </a:rPr>
              <a:t>Windows Server 2012 edition</a:t>
            </a:r>
            <a:r>
              <a:rPr lang="en-US" sz="1200"/>
              <a:t> of the data science virtual machine though a few tools are only available on the Windows Server 2016 edition. Otherwise, this article also applies to the Windows Server 2012 edition.</a:t>
            </a:r>
          </a:p>
          <a:p>
            <a:endParaRPr lang="en-US" sz="12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575687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Thank you!</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11/8/2019 2:59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42</a:t>
            </a:fld>
            <a:endParaRPr lang="en-US">
              <a:solidFill>
                <a:prstClr val="black"/>
              </a:solidFill>
            </a:endParaRPr>
          </a:p>
        </p:txBody>
      </p:sp>
    </p:spTree>
    <p:extLst>
      <p:ext uri="{BB962C8B-B14F-4D97-AF65-F5344CB8AC3E}">
        <p14:creationId xmlns:p14="http://schemas.microsoft.com/office/powerpoint/2010/main" val="2954574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to do some hands on</a:t>
            </a:r>
          </a:p>
          <a:p>
            <a:r>
              <a:rPr lang="en-US" dirty="0"/>
              <a:t>Learning python basics</a:t>
            </a:r>
          </a:p>
          <a:p>
            <a:endParaRPr lang="en-US" dirty="0"/>
          </a:p>
          <a:p>
            <a:r>
              <a:rPr lang="en-US" dirty="0"/>
              <a:t>1 Hour for just python and flask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50594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11/8/2019 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&lt;location&gt;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11/8/2019 2:58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2491301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As we saw in Section 1, AI is a tool whose usefulness spans the practical and the inspirational. We can sometimes see that range of capabilities even within a single app. For example, consider an application that can help translate signage in a foreign language. Such an application would be useful for tourists on vacation; the same application could also help save lives for doctors traveling out into the countryside of another country to stop an epidemic before it can spread (such as doctors in rural Guinea during the </a:t>
            </a:r>
            <a:r>
              <a:rPr lang="en-US" sz="882" u="sng" kern="1200" dirty="0">
                <a:solidFill>
                  <a:schemeClr val="tx1"/>
                </a:solidFill>
                <a:effectLst/>
                <a:latin typeface="Segoe UI" panose="020B0502040204020203" pitchFamily="34" charset="0"/>
                <a:ea typeface="+mn-ea"/>
                <a:cs typeface="+mn-cs"/>
                <a:hlinkClick r:id="rId3"/>
              </a:rPr>
              <a:t>2014 Ebola outbreak</a:t>
            </a:r>
            <a:r>
              <a:rPr lang="en-US" sz="882" kern="1200" dirty="0">
                <a:solidFill>
                  <a:schemeClr val="tx1"/>
                </a:solidFill>
                <a:effectLst/>
                <a:latin typeface="Segoe UI" panose="020B0502040204020203" pitchFamily="34" charset="0"/>
                <a:ea typeface="+mn-ea"/>
                <a:cs typeface="+mn-cs"/>
              </a:rPr>
              <a:t>).</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this module, you build a versatile web application like this—a website named “Contoso Travel”—step by step. Users of this website, whether traveling for business or for pleasure, will be able to upload photos of street signs taken from their phones to the website, where they will be able to see a translation of the signs. In order to provide this service, the app will extract text from uploaded photos through the </a:t>
            </a:r>
            <a:r>
              <a:rPr lang="en-US" sz="882" u="sng" kern="1200" dirty="0">
                <a:solidFill>
                  <a:schemeClr val="tx1"/>
                </a:solidFill>
                <a:effectLst/>
                <a:latin typeface="Segoe UI" panose="020B0502040204020203" pitchFamily="34" charset="0"/>
                <a:ea typeface="+mn-ea"/>
                <a:cs typeface="+mn-cs"/>
                <a:hlinkClick r:id="rId4"/>
              </a:rPr>
              <a:t>Computer Vision API</a:t>
            </a:r>
            <a:r>
              <a:rPr lang="en-US" sz="882" kern="1200" dirty="0">
                <a:solidFill>
                  <a:schemeClr val="tx1"/>
                </a:solidFill>
                <a:effectLst/>
                <a:latin typeface="Segoe UI" panose="020B0502040204020203" pitchFamily="34" charset="0"/>
                <a:ea typeface="+mn-ea"/>
                <a:cs typeface="+mn-cs"/>
              </a:rPr>
              <a:t> and then use the </a:t>
            </a:r>
            <a:r>
              <a:rPr lang="en-US" sz="882" u="sng" kern="1200" dirty="0">
                <a:solidFill>
                  <a:schemeClr val="tx1"/>
                </a:solidFill>
                <a:effectLst/>
                <a:latin typeface="Segoe UI" panose="020B0502040204020203" pitchFamily="34" charset="0"/>
                <a:ea typeface="+mn-ea"/>
                <a:cs typeface="+mn-cs"/>
                <a:hlinkClick r:id="rId5"/>
              </a:rPr>
              <a:t>Translator Text API</a:t>
            </a:r>
            <a:r>
              <a:rPr lang="en-US" sz="882" kern="1200" dirty="0">
                <a:solidFill>
                  <a:schemeClr val="tx1"/>
                </a:solidFill>
                <a:effectLst/>
                <a:latin typeface="Segoe UI" panose="020B0502040204020203" pitchFamily="34" charset="0"/>
                <a:ea typeface="+mn-ea"/>
                <a:cs typeface="+mn-cs"/>
              </a:rPr>
              <a:t> to translate the extracted text into the language of choice of the user.</a:t>
            </a:r>
          </a:p>
          <a:p>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To produce this website and application, you will use </a:t>
            </a:r>
            <a:r>
              <a:rPr lang="en-US" sz="882" u="sng" kern="1200" dirty="0">
                <a:solidFill>
                  <a:schemeClr val="tx1"/>
                </a:solidFill>
                <a:effectLst/>
                <a:latin typeface="Segoe UI" panose="020B0502040204020203" pitchFamily="34" charset="0"/>
                <a:ea typeface="+mn-ea"/>
                <a:cs typeface="+mn-cs"/>
                <a:hlinkClick r:id="rId6"/>
              </a:rPr>
              <a:t>Python</a:t>
            </a:r>
            <a:r>
              <a:rPr lang="en-US" sz="882" kern="1200" dirty="0">
                <a:solidFill>
                  <a:schemeClr val="tx1"/>
                </a:solidFill>
                <a:effectLst/>
                <a:latin typeface="Segoe UI" panose="020B0502040204020203" pitchFamily="34" charset="0"/>
                <a:ea typeface="+mn-ea"/>
                <a:cs typeface="+mn-cs"/>
              </a:rPr>
              <a:t>—already among the world’s most popular programming languages—and the </a:t>
            </a:r>
            <a:r>
              <a:rPr lang="en-US" sz="882" u="sng" kern="1200" dirty="0">
                <a:solidFill>
                  <a:schemeClr val="tx1"/>
                </a:solidFill>
                <a:effectLst/>
                <a:latin typeface="Segoe UI" panose="020B0502040204020203" pitchFamily="34" charset="0"/>
                <a:ea typeface="+mn-ea"/>
                <a:cs typeface="+mn-cs"/>
                <a:hlinkClick r:id="rId7"/>
              </a:rPr>
              <a:t>Flask</a:t>
            </a:r>
            <a:r>
              <a:rPr lang="en-US" sz="882" kern="1200" dirty="0">
                <a:solidFill>
                  <a:schemeClr val="tx1"/>
                </a:solidFill>
                <a:effectLst/>
                <a:latin typeface="Segoe UI" panose="020B0502040204020203" pitchFamily="34" charset="0"/>
                <a:ea typeface="+mn-ea"/>
                <a:cs typeface="+mn-cs"/>
              </a:rPr>
              <a:t> framework for Python web applications. Don’t worry if you aren’t familiar with either Python or Flask; we will cover enough of both of them in this section to produce the website.</a:t>
            </a:r>
          </a:p>
        </p:txBody>
      </p:sp>
      <p:sp>
        <p:nvSpPr>
          <p:cNvPr id="4" name="Header Placeholder 3"/>
          <p:cNvSpPr>
            <a:spLocks noGrp="1"/>
          </p:cNvSpPr>
          <p:nvPr>
            <p:ph type="hdr" sz="quarter" idx="10"/>
          </p:nvPr>
        </p:nvSpPr>
        <p:spPr/>
        <p:txBody>
          <a:bodyPr/>
          <a:lstStyle/>
          <a:p>
            <a:pPr defTabSz="931740">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11/8/2019 2:59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47</a:t>
            </a:fld>
            <a:endParaRPr lang="en-US" dirty="0">
              <a:solidFill>
                <a:prstClr val="black"/>
              </a:solidFill>
            </a:endParaRPr>
          </a:p>
        </p:txBody>
      </p:sp>
    </p:spTree>
    <p:extLst>
      <p:ext uri="{BB962C8B-B14F-4D97-AF65-F5344CB8AC3E}">
        <p14:creationId xmlns:p14="http://schemas.microsoft.com/office/powerpoint/2010/main" val="143211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Platform-as-a-service in the cloud – that means it’s fully managed by Azure so that you can have your app up and running in minutes.  For student developers, this is the perfect way to experiment with building a web app or mobile app because you can focus your efforts on creating the next great idea. And once it becomes your startup, you can scale it up for millions of users.</a:t>
            </a:r>
          </a:p>
          <a:p>
            <a:endParaRPr lang="en-US" baseline="0" dirty="0"/>
          </a:p>
          <a:p>
            <a:pPr marL="171450" indent="-171450">
              <a:buFont typeface="Arial" panose="020B0604020202020204" pitchFamily="34" charset="0"/>
              <a:buChar char="•"/>
            </a:pPr>
            <a:r>
              <a:rPr lang="en-US" baseline="0" dirty="0"/>
              <a:t>Web Apps are probably your best bet for experimentation because you can try different libraries – Azure supports </a:t>
            </a:r>
            <a:r>
              <a:rPr lang="en-US" sz="900" b="0" i="0" kern="1200" dirty="0">
                <a:solidFill>
                  <a:schemeClr val="tx1"/>
                </a:solidFill>
                <a:effectLst/>
                <a:latin typeface="Segoe UI Light" pitchFamily="34" charset="0"/>
                <a:ea typeface="+mn-ea"/>
                <a:cs typeface="+mn-cs"/>
              </a:rPr>
              <a:t>.NET, Java, Node.js, PHP, and Python on Windows or .NET Core, Node.js, PHP or Ruby on Linux – or different deployment tools – Visual Studio Team Services, Bit Bucket, and GitHub, etc. It also supports common CMS platforms like WordPress, Umbraco, Joomla!, and Drupal. Best of all, a web app can easily be accessed on any mobile phone or PC.</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If you want to build a native experience like for iOS, Android, Windows, or Mac, then you might consider Mobile Apps. Azure helps you build-in native features like offline data sync, accessible design, push notifications, and account sign-in.</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also deploy your apps to containers like Docker or Go and build your own APIs in you’re ready!</a:t>
            </a:r>
          </a:p>
        </p:txBody>
      </p:sp>
      <p:sp>
        <p:nvSpPr>
          <p:cNvPr id="4" name="Slide Number Placeholder 3"/>
          <p:cNvSpPr>
            <a:spLocks noGrp="1"/>
          </p:cNvSpPr>
          <p:nvPr>
            <p:ph type="sldNum" sz="quarter" idx="10"/>
          </p:nvPr>
        </p:nvSpPr>
        <p:spPr/>
        <p:txBody>
          <a:bodyPr/>
          <a:lstStyle/>
          <a:p>
            <a:fld id="{01283FAC-A721-45A3-BBDE-EAF2B09B7CD9}" type="slidenum">
              <a:rPr lang="en-US" smtClean="0"/>
              <a:t>48</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elegant things about cloud-deployed web apps is that you get to pick your preferred language.  Like this “Hello World” example in both node and python.  Take your pick and build from it! Start pulling-in popular libraries like React, Angular, Express, Django, and so 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//this is a simple example just to reinforce the potential of app services</a:t>
            </a:r>
          </a:p>
        </p:txBody>
      </p:sp>
      <p:sp>
        <p:nvSpPr>
          <p:cNvPr id="4" name="Slide Number Placeholder 3"/>
          <p:cNvSpPr>
            <a:spLocks noGrp="1"/>
          </p:cNvSpPr>
          <p:nvPr>
            <p:ph type="sldNum" sz="quarter" idx="10"/>
          </p:nvPr>
        </p:nvSpPr>
        <p:spPr/>
        <p:txBody>
          <a:bodyPr/>
          <a:lstStyle/>
          <a:p>
            <a:fld id="{01283FAC-A721-45A3-BBDE-EAF2B09B7CD9}" type="slidenum">
              <a:rPr lang="en-US" smtClean="0"/>
              <a:t>49</a:t>
            </a:fld>
            <a:endParaRPr lang="en-US"/>
          </a:p>
        </p:txBody>
      </p:sp>
    </p:spTree>
    <p:extLst>
      <p:ext uri="{BB962C8B-B14F-4D97-AF65-F5344CB8AC3E}">
        <p14:creationId xmlns:p14="http://schemas.microsoft.com/office/powerpoint/2010/main" val="3025763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 bit more about why deploying a web or mobile app to the cloud matters especially say, in contrast, to localhost. Turns out that different apps have vastly different usage patterns.  This is uniquely an engineering problem that cloud computing is quite capable of…relative to, say having a small server under your dorm room desk or later paying a bunch of money for servers at your startup. Let’s take a look at these common usage patterns.</a:t>
            </a:r>
          </a:p>
          <a:p>
            <a:endParaRPr lang="en-US" dirty="0"/>
          </a:p>
          <a:p>
            <a:r>
              <a:rPr lang="en-US" dirty="0"/>
              <a:t>//feel free to read slide and ad-lib your own common scenarios. Examples below:</a:t>
            </a:r>
          </a:p>
          <a:p>
            <a:endParaRPr lang="en-US" dirty="0"/>
          </a:p>
          <a:p>
            <a:r>
              <a:rPr lang="en-US" dirty="0"/>
              <a:t>If you were building the next Facebook, your usage might grow exponentially in the first few years…and so your demand for computing power would similarly grow.  Azure grows with you. In fact, you can scale-up automatically if you wanted.</a:t>
            </a:r>
          </a:p>
          <a:p>
            <a:endParaRPr lang="en-US" dirty="0"/>
          </a:p>
          <a:p>
            <a:r>
              <a:rPr lang="en-US" dirty="0"/>
              <a:t>Let’s say you’re the lead developer of a large worldwide soccer tournament or the Olympics where 98% of the user volume will hit your app within a 6 week period of time.  You’d have to design your back-end very differently than the Facebook example.</a:t>
            </a:r>
          </a:p>
          <a:p>
            <a:endParaRPr lang="en-US" dirty="0"/>
          </a:p>
          <a:p>
            <a:r>
              <a:rPr lang="en-US" dirty="0"/>
              <a:t>Maybe your work for a company that processes payroll and so peak volume occurs only at the end of the month. The point here is that Azure can be configured for all of these.</a:t>
            </a:r>
          </a:p>
        </p:txBody>
      </p:sp>
      <p:sp>
        <p:nvSpPr>
          <p:cNvPr id="4" name="Slide Number Placeholder 3"/>
          <p:cNvSpPr>
            <a:spLocks noGrp="1"/>
          </p:cNvSpPr>
          <p:nvPr>
            <p:ph type="sldNum" sz="quarter" idx="10"/>
          </p:nvPr>
        </p:nvSpPr>
        <p:spPr/>
        <p:txBody>
          <a:bodyPr/>
          <a:lstStyle/>
          <a:p>
            <a:fld id="{01283FAC-A721-45A3-BBDE-EAF2B09B7CD9}" type="slidenum">
              <a:rPr lang="en-US" smtClean="0"/>
              <a:t>50</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Another distributed computing concept is the different between scaling up and out. 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Scaling up means you beef up the server specs (more RAM, more cores, GPUs, premium disks, etc.)</a:t>
            </a:r>
          </a:p>
          <a:p>
            <a:pPr marL="171450" indent="-171450">
              <a:buFont typeface="Arial" panose="020B0604020202020204" pitchFamily="34" charset="0"/>
              <a:buChar char="•"/>
            </a:pPr>
            <a:r>
              <a:rPr lang="en-US" baseline="0" dirty="0"/>
              <a:t>Scaling out means you add additional servers (presumably with the same specs) to chain together relative compute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Both approaches have pros and cons, and there’s no really clear answer for which one is better. It’s depends on your app and usually a combination of both is ultimately the right approach.  For example, if you have an app that requires a lot of up-front memory to store graphics files or cache the experience, you’re going to need a minimum level of compute that can only be achieved by scaling-up. Some apps require a lot of memory or storage too that would most easily be solved by scaling-up.</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But now that same app is being pinged by millions of users.  Chances are that a scale-out strategy would work best once you.</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If you’re a student dev, we’d recommend scaling-up FIRST while experimenting with the minimum requirements of your app. Then scale-out appropriately.</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01283FAC-A721-45A3-BBDE-EAF2B09B7CD9}" type="slidenum">
              <a:rPr lang="en-US" smtClean="0"/>
              <a:t>51</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cloud platforms like Azure often don’t force you to choose. You can manually scale-out by </a:t>
            </a:r>
            <a:r>
              <a:rPr lang="en-US" baseline="0" dirty="0"/>
              <a:t>moving a slider bar to increase or decrease the number of instances. Or you can switch App Services plans to scale-up.</a:t>
            </a:r>
          </a:p>
          <a:p>
            <a:endParaRPr lang="en-US" baseline="0" dirty="0"/>
          </a:p>
          <a:p>
            <a:r>
              <a:rPr lang="en-US" baseline="0" dirty="0"/>
              <a:t>But auto-scaling is most interesting. Let’s say that you set a rule to automatically scale when your CPU processor reaching over 80% to scale-out but then when CPU sustains a period of time below 10%, you scale back. This allows you to accommodate peak demand without compromising the user experience and then you can use the telemetry to make more long-term decisions on scalability. Very cool.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52</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with a team and DevOps is a core skill every student developer should learn – whether you’re contributing to an open source project, starting your career in a large organization, or building your startup.</a:t>
            </a:r>
          </a:p>
          <a:p>
            <a:endParaRPr lang="en-US" dirty="0"/>
          </a:p>
          <a:p>
            <a:r>
              <a:rPr lang="en-US" dirty="0"/>
              <a:t>Azure also makes source control much easier by giving you choice of using GitHub or Azure DevOps or many more. Eventually you may build a staging environment that allows you to build new features into your product without impacting your existing user base. You can even automate how you test. The point here is that Azure grows with you.</a:t>
            </a:r>
          </a:p>
        </p:txBody>
      </p:sp>
      <p:sp>
        <p:nvSpPr>
          <p:cNvPr id="4" name="Slide Number Placeholder 3"/>
          <p:cNvSpPr>
            <a:spLocks noGrp="1"/>
          </p:cNvSpPr>
          <p:nvPr>
            <p:ph type="sldNum" sz="quarter" idx="10"/>
          </p:nvPr>
        </p:nvSpPr>
        <p:spPr/>
        <p:txBody>
          <a:bodyPr/>
          <a:lstStyle/>
          <a:p>
            <a:fld id="{01283FAC-A721-45A3-BBDE-EAF2B09B7CD9}" type="slidenum">
              <a:rPr lang="en-US" smtClean="0"/>
              <a:t>53</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panose="020B0502040204020203" pitchFamily="34" charset="0"/>
                <a:ea typeface="+mn-ea"/>
                <a:cs typeface="+mn-cs"/>
              </a:rPr>
              <a:t>Since its first release in 1991, Python has risen to become a popular general-purpose programming language. Because Python is easy to pick up for programmers familiar with other languages, this section provides only a quick overview of the specific Python syntax we will use to create our website.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945539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The first order of business is to set up a development environment for Web sites written in Python and Flask. This will enable you to build and test Contoso Travel locally prior to deploying it to Azure and making it available publicly.</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this unit, you will install Python on your computer if it isn’t already installed. Then you will create a </a:t>
            </a:r>
            <a:r>
              <a:rPr lang="en-US" sz="882" u="sng" kern="1200" dirty="0">
                <a:solidFill>
                  <a:schemeClr val="tx1"/>
                </a:solidFill>
                <a:effectLst/>
                <a:latin typeface="Segoe UI" panose="020B0502040204020203" pitchFamily="34" charset="0"/>
                <a:ea typeface="+mn-ea"/>
                <a:cs typeface="+mn-cs"/>
                <a:hlinkClick r:id="rId3"/>
              </a:rPr>
              <a:t>virtual Python environment</a:t>
            </a:r>
            <a:r>
              <a:rPr lang="en-US" sz="882" kern="1200" dirty="0">
                <a:solidFill>
                  <a:schemeClr val="tx1"/>
                </a:solidFill>
                <a:effectLst/>
                <a:latin typeface="Segoe UI" panose="020B0502040204020203" pitchFamily="34" charset="0"/>
                <a:ea typeface="+mn-ea"/>
                <a:cs typeface="+mn-cs"/>
              </a:rPr>
              <a:t> and install Flask and the </a:t>
            </a:r>
            <a:r>
              <a:rPr lang="en-US" sz="882" u="sng" kern="1200" dirty="0">
                <a:solidFill>
                  <a:schemeClr val="tx1"/>
                </a:solidFill>
                <a:effectLst/>
                <a:latin typeface="Segoe UI" panose="020B0502040204020203" pitchFamily="34" charset="0"/>
                <a:ea typeface="+mn-ea"/>
                <a:cs typeface="+mn-cs"/>
                <a:hlinkClick r:id="rId4"/>
              </a:rPr>
              <a:t>Python SDK for the Computer Vision API</a:t>
            </a:r>
            <a:r>
              <a:rPr lang="en-US" sz="882" kern="1200" dirty="0">
                <a:solidFill>
                  <a:schemeClr val="tx1"/>
                </a:solidFill>
                <a:effectLst/>
                <a:latin typeface="Segoe UI" panose="020B0502040204020203" pitchFamily="34" charset="0"/>
                <a:ea typeface="+mn-ea"/>
                <a:cs typeface="+mn-cs"/>
              </a:rPr>
              <a:t>. The latter makes it easy to call Azure’s Computer Vision API from Python applications. Finally, you will install the </a:t>
            </a:r>
            <a:r>
              <a:rPr lang="en-US" sz="882" u="sng" kern="1200" dirty="0">
                <a:solidFill>
                  <a:schemeClr val="tx1"/>
                </a:solidFill>
                <a:effectLst/>
                <a:latin typeface="Segoe UI" panose="020B0502040204020203" pitchFamily="34" charset="0"/>
                <a:ea typeface="+mn-ea"/>
                <a:cs typeface="+mn-cs"/>
                <a:hlinkClick r:id="rId5"/>
              </a:rPr>
              <a:t>Azure CLI</a:t>
            </a:r>
            <a:r>
              <a:rPr lang="en-US" sz="882" kern="1200" dirty="0">
                <a:solidFill>
                  <a:schemeClr val="tx1"/>
                </a:solidFill>
                <a:effectLst/>
                <a:latin typeface="Segoe UI" panose="020B0502040204020203" pitchFamily="34" charset="0"/>
                <a:ea typeface="+mn-ea"/>
                <a:cs typeface="+mn-cs"/>
              </a:rPr>
              <a:t>, which provides a command-line interface to Azure.</a:t>
            </a:r>
          </a:p>
          <a:p>
            <a:endParaRPr lang="en-US" sz="882" kern="1200" dirty="0">
              <a:solidFill>
                <a:schemeClr val="tx1"/>
              </a:solidFill>
              <a:effectLst/>
              <a:latin typeface="Segoe UI" panose="020B0502040204020203" pitchFamily="34" charset="0"/>
              <a:ea typeface="+mn-ea"/>
              <a:cs typeface="+mn-cs"/>
            </a:endParaRPr>
          </a:p>
          <a:p>
            <a:r>
              <a:rPr lang="en-US" sz="882" b="1" u="sng" kern="1200" dirty="0">
                <a:solidFill>
                  <a:schemeClr val="tx1"/>
                </a:solidFill>
                <a:effectLst/>
                <a:latin typeface="Segoe UI" panose="020B0502040204020203" pitchFamily="34" charset="0"/>
                <a:ea typeface="+mn-ea"/>
                <a:cs typeface="+mn-cs"/>
              </a:rPr>
              <a:t>1.a. Create a virtual Python environment</a:t>
            </a:r>
            <a:endParaRPr lang="en-US" sz="882" b="1"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order to run Flask Web sites on your computer, both Flask and Python must be installed. Here, you create a virtual Python environment that isolates the packages you install from others on your computer. Then install Flask and the Python SDK for the Computer Vision API in that environment.</a:t>
            </a:r>
          </a:p>
          <a:p>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882" kern="1200" dirty="0">
                <a:solidFill>
                  <a:schemeClr val="tx1"/>
                </a:solidFill>
                <a:effectLst/>
                <a:latin typeface="Segoe UI" panose="020B0502040204020203" pitchFamily="34" charset="0"/>
                <a:ea typeface="+mn-ea"/>
                <a:cs typeface="+mn-cs"/>
              </a:rPr>
              <a:t>If Python 3.6 or higher isn’t already installed on your computer, go to </a:t>
            </a:r>
            <a:r>
              <a:rPr lang="en-US" sz="882" u="sng" kern="1200" dirty="0">
                <a:solidFill>
                  <a:schemeClr val="tx1"/>
                </a:solidFill>
                <a:effectLst/>
                <a:latin typeface="Segoe UI" panose="020B0502040204020203" pitchFamily="34" charset="0"/>
                <a:ea typeface="+mn-ea"/>
                <a:cs typeface="+mn-cs"/>
                <a:hlinkClick r:id="rId6"/>
              </a:rPr>
              <a:t>python.org</a:t>
            </a:r>
            <a:r>
              <a:rPr lang="en-US" sz="882" kern="1200" dirty="0">
                <a:solidFill>
                  <a:schemeClr val="tx1"/>
                </a:solidFill>
                <a:effectLst/>
                <a:latin typeface="Segoe UI" panose="020B0502040204020203" pitchFamily="34" charset="0"/>
                <a:ea typeface="+mn-ea"/>
                <a:cs typeface="+mn-cs"/>
              </a:rPr>
              <a:t> and install it now. You can determine whether it’s installed on Windows by running the following command in a Command Prompt window:</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python –version</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Similarly, you can check to see whether it’s installed on macOS or Linux by running the following command in a terminal:</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python3 –version</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If Python is installed, the version number will appear in the output. If you install Python and are asked during the install process whether Python should be added to your system path, answer yes.</a:t>
            </a:r>
          </a:p>
          <a:p>
            <a:pPr marL="228600" indent="-228600">
              <a:buFont typeface="+mj-lt"/>
              <a:buAutoNum type="arabicPeriod"/>
            </a:pPr>
            <a:endParaRPr lang="en-US" sz="882" i="1"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882" kern="1200" dirty="0">
                <a:solidFill>
                  <a:schemeClr val="tx1"/>
                </a:solidFill>
                <a:effectLst/>
                <a:latin typeface="Segoe UI" panose="020B0502040204020203" pitchFamily="34" charset="0"/>
                <a:ea typeface="+mn-ea"/>
                <a:cs typeface="+mn-cs"/>
              </a:rPr>
              <a:t>If you are running Windows, run the following command to install the latest version of pip, the Python package manager:</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python -m pip install --upgrade pip</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If you are running macOS or Linux, use this command instead:</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python3 -m pip install --user --upgrade pip</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This is important because older versions of pip may miss some of the dependencies needed for execution in Azure.</a:t>
            </a:r>
            <a:br>
              <a:rPr lang="en-US" sz="882" kern="1200" dirty="0">
                <a:solidFill>
                  <a:schemeClr val="tx1"/>
                </a:solidFill>
                <a:effectLst/>
                <a:latin typeface="Segoe UI" panose="020B0502040204020203" pitchFamily="34" charset="0"/>
                <a:ea typeface="+mn-ea"/>
                <a:cs typeface="+mn-cs"/>
              </a:rPr>
            </a:br>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882" kern="1200" dirty="0">
                <a:solidFill>
                  <a:schemeClr val="tx1"/>
                </a:solidFill>
                <a:effectLst/>
                <a:latin typeface="Segoe UI" panose="020B0502040204020203" pitchFamily="34" charset="0"/>
                <a:ea typeface="+mn-ea"/>
                <a:cs typeface="+mn-cs"/>
              </a:rPr>
              <a:t>Create a directory on your hard disk in the location of your choice. This will be the </a:t>
            </a:r>
            <a:r>
              <a:rPr lang="en-US" sz="882" i="1" kern="1200" dirty="0">
                <a:solidFill>
                  <a:schemeClr val="tx1"/>
                </a:solidFill>
                <a:effectLst/>
                <a:latin typeface="Segoe UI" panose="020B0502040204020203" pitchFamily="34" charset="0"/>
                <a:ea typeface="+mn-ea"/>
                <a:cs typeface="+mn-cs"/>
              </a:rPr>
              <a:t>project directory</a:t>
            </a:r>
            <a:r>
              <a:rPr lang="en-US" sz="882" kern="1200" dirty="0">
                <a:solidFill>
                  <a:schemeClr val="tx1"/>
                </a:solidFill>
                <a:effectLst/>
                <a:latin typeface="Segoe UI" panose="020B0502040204020203" pitchFamily="34" charset="0"/>
                <a:ea typeface="+mn-ea"/>
                <a:cs typeface="+mn-cs"/>
              </a:rPr>
              <a:t> and will hold all of the files that comprise the Contoso Travel Web site. It is also where your virtual Python environment will be created.</a:t>
            </a:r>
          </a:p>
          <a:p>
            <a:pPr marL="228600" lvl="0" indent="-228600">
              <a:buFont typeface="+mj-lt"/>
              <a:buAutoNum type="arabicPeriod"/>
            </a:pPr>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882" kern="1200" dirty="0">
                <a:solidFill>
                  <a:schemeClr val="tx1"/>
                </a:solidFill>
                <a:effectLst/>
                <a:latin typeface="Segoe UI" panose="020B0502040204020203" pitchFamily="34" charset="0"/>
                <a:ea typeface="+mn-ea"/>
                <a:cs typeface="+mn-cs"/>
              </a:rPr>
              <a:t>In a Command Prompt window or terminal, run the cd command to switch to the project directory. If you are running Windows, use the following commands to create a virtual environment in the “env” subdirectory and activate the environment:</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python -m venv env</a:t>
            </a: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env\scripts\activate</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If you are running macOS or Linux, use these commands instead:</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python3 -m venv env</a:t>
            </a: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source env/bin/activate</a:t>
            </a:r>
          </a:p>
          <a:p>
            <a:pPr marL="228600" indent="-228600" latinLnBrk="1">
              <a:buFont typeface="+mj-lt"/>
              <a:buAutoNum type="arabicPeriod"/>
            </a:pPr>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882" kern="1200" dirty="0">
                <a:solidFill>
                  <a:schemeClr val="tx1"/>
                </a:solidFill>
                <a:effectLst/>
                <a:latin typeface="Segoe UI" panose="020B0502040204020203" pitchFamily="34" charset="0"/>
                <a:ea typeface="+mn-ea"/>
                <a:cs typeface="+mn-cs"/>
              </a:rPr>
              <a:t>Now run the following commands to install Flask and the Python SDK for Azure’s Computer Vision API in the virtual environment:</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pip install Flask</a:t>
            </a: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pip install azure-cognitiveservices-vision-computervision</a:t>
            </a:r>
            <a:br>
              <a:rPr lang="en-US" sz="882" kern="1200" dirty="0">
                <a:solidFill>
                  <a:schemeClr val="tx1"/>
                </a:solidFill>
                <a:effectLst/>
                <a:latin typeface="Segoe UI" panose="020B0502040204020203" pitchFamily="34" charset="0"/>
                <a:ea typeface="+mn-ea"/>
                <a:cs typeface="+mn-cs"/>
              </a:rPr>
            </a:br>
            <a:endParaRPr lang="en-US" sz="882" kern="1200" dirty="0">
              <a:solidFill>
                <a:schemeClr val="tx1"/>
              </a:solidFill>
              <a:effectLst/>
              <a:latin typeface="Segoe UI" panose="020B0502040204020203" pitchFamily="34" charset="0"/>
              <a:ea typeface="+mn-ea"/>
              <a:cs typeface="+mn-cs"/>
            </a:endParaRPr>
          </a:p>
          <a:p>
            <a:pPr marL="0" lvl="0" indent="0">
              <a:buFont typeface="+mj-lt"/>
              <a:buNone/>
            </a:pPr>
            <a:r>
              <a:rPr lang="en-US" sz="882" kern="1200" dirty="0">
                <a:solidFill>
                  <a:schemeClr val="tx1"/>
                </a:solidFill>
                <a:effectLst/>
                <a:latin typeface="Segoe UI" panose="020B0502040204020203" pitchFamily="34" charset="0"/>
                <a:ea typeface="+mn-ea"/>
                <a:cs typeface="+mn-cs"/>
              </a:rPr>
              <a:t>Leave the Command Prompt window or terminal open so that you can easily return to it later. When you run the website, you will want to run it from this directory with the virtual environment active.</a:t>
            </a:r>
          </a:p>
          <a:p>
            <a:endParaRPr lang="en-US" sz="882" kern="1200" dirty="0">
              <a:solidFill>
                <a:schemeClr val="tx1"/>
              </a:solidFill>
              <a:effectLst/>
              <a:latin typeface="Segoe UI" panose="020B0502040204020203" pitchFamily="34" charset="0"/>
              <a:ea typeface="+mn-ea"/>
              <a:cs typeface="+mn-cs"/>
            </a:endParaRPr>
          </a:p>
          <a:p>
            <a:r>
              <a:rPr lang="en-US" sz="882" b="1" u="sng" kern="1200" dirty="0">
                <a:solidFill>
                  <a:schemeClr val="tx1"/>
                </a:solidFill>
                <a:effectLst/>
                <a:latin typeface="Segoe UI" panose="020B0502040204020203" pitchFamily="34" charset="0"/>
                <a:ea typeface="+mn-ea"/>
                <a:cs typeface="+mn-cs"/>
              </a:rPr>
              <a:t>1.b. Install the Azure Command-Line Interface (CLI</a:t>
            </a:r>
            <a:r>
              <a:rPr lang="en-US" sz="882" b="1" kern="1200" dirty="0">
                <a:solidFill>
                  <a:schemeClr val="tx1"/>
                </a:solidFill>
                <a:effectLst/>
                <a:latin typeface="Segoe UI" panose="020B0502040204020203" pitchFamily="34" charset="0"/>
                <a:ea typeface="+mn-ea"/>
                <a:cs typeface="+mn-cs"/>
              </a:rPr>
              <a:t>)</a:t>
            </a:r>
          </a:p>
          <a:p>
            <a:r>
              <a:rPr lang="en-US" sz="882" kern="1200" dirty="0">
                <a:solidFill>
                  <a:schemeClr val="tx1"/>
                </a:solidFill>
                <a:effectLst/>
                <a:latin typeface="Segoe UI" panose="020B0502040204020203" pitchFamily="34" charset="0"/>
                <a:ea typeface="+mn-ea"/>
                <a:cs typeface="+mn-cs"/>
              </a:rPr>
              <a:t>The </a:t>
            </a:r>
            <a:r>
              <a:rPr lang="en-US" sz="882" u="sng" kern="1200" dirty="0">
                <a:solidFill>
                  <a:schemeClr val="tx1"/>
                </a:solidFill>
                <a:effectLst/>
                <a:latin typeface="Segoe UI" panose="020B0502040204020203" pitchFamily="34" charset="0"/>
                <a:ea typeface="+mn-ea"/>
                <a:cs typeface="+mn-cs"/>
                <a:hlinkClick r:id="rId5"/>
              </a:rPr>
              <a:t>Azure CLI</a:t>
            </a:r>
            <a:r>
              <a:rPr lang="en-US" sz="882" kern="1200" dirty="0">
                <a:solidFill>
                  <a:schemeClr val="tx1"/>
                </a:solidFill>
                <a:effectLst/>
                <a:latin typeface="Segoe UI" panose="020B0502040204020203" pitchFamily="34" charset="0"/>
                <a:ea typeface="+mn-ea"/>
                <a:cs typeface="+mn-cs"/>
              </a:rPr>
              <a:t> is a command-line environment for creating and managing Azure resources. Versions are available for Windows, macOS, and Linux. In subsequent units, you will use the Azure CLI to create various Azure resources, including an </a:t>
            </a:r>
            <a:r>
              <a:rPr lang="en-US" sz="882" u="sng" kern="1200" dirty="0">
                <a:solidFill>
                  <a:schemeClr val="tx1"/>
                </a:solidFill>
                <a:effectLst/>
                <a:latin typeface="Segoe UI" panose="020B0502040204020203" pitchFamily="34" charset="0"/>
                <a:ea typeface="+mn-ea"/>
                <a:cs typeface="+mn-cs"/>
                <a:hlinkClick r:id="rId7"/>
              </a:rPr>
              <a:t>Azure App Service</a:t>
            </a:r>
            <a:r>
              <a:rPr lang="en-US" sz="882" kern="1200" dirty="0">
                <a:solidFill>
                  <a:schemeClr val="tx1"/>
                </a:solidFill>
                <a:effectLst/>
                <a:latin typeface="Segoe UI" panose="020B0502040204020203" pitchFamily="34" charset="0"/>
                <a:ea typeface="+mn-ea"/>
                <a:cs typeface="+mn-cs"/>
              </a:rPr>
              <a:t> to host a website. Here, you will install the Azure CLI and sign in to it for the first time.</a:t>
            </a:r>
          </a:p>
          <a:p>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startAt="6"/>
            </a:pPr>
            <a:r>
              <a:rPr lang="en-US" sz="882" kern="1200" dirty="0">
                <a:solidFill>
                  <a:schemeClr val="tx1"/>
                </a:solidFill>
                <a:effectLst/>
                <a:latin typeface="Segoe UI" panose="020B0502040204020203" pitchFamily="34" charset="0"/>
                <a:ea typeface="+mn-ea"/>
                <a:cs typeface="+mn-cs"/>
              </a:rPr>
              <a:t>If the Azure CLI isn’t installed on your computer, go to the </a:t>
            </a:r>
            <a:r>
              <a:rPr lang="en-US" sz="882" u="sng" kern="1200" dirty="0">
                <a:solidFill>
                  <a:schemeClr val="tx1"/>
                </a:solidFill>
                <a:effectLst/>
                <a:latin typeface="Segoe UI" panose="020B0502040204020203" pitchFamily="34" charset="0"/>
                <a:ea typeface="+mn-ea"/>
                <a:cs typeface="+mn-cs"/>
                <a:hlinkClick r:id="rId8"/>
              </a:rPr>
              <a:t>Azure CLI webpage</a:t>
            </a:r>
            <a:r>
              <a:rPr lang="en-US" sz="882" kern="1200" dirty="0">
                <a:solidFill>
                  <a:schemeClr val="tx1"/>
                </a:solidFill>
                <a:effectLst/>
                <a:latin typeface="Segoe UI" panose="020B0502040204020203" pitchFamily="34" charset="0"/>
                <a:ea typeface="+mn-ea"/>
                <a:cs typeface="+mn-cs"/>
              </a:rPr>
              <a:t> and install it now. You can determine whether it’s installed by executing an az -v command in a Command Prompt window or terminal. If the CLI is installed, a version number will appear in the output.</a:t>
            </a:r>
          </a:p>
          <a:p>
            <a:pPr marL="228600" lvl="0" indent="-228600">
              <a:buFont typeface="+mj-lt"/>
              <a:buAutoNum type="arabicPeriod" startAt="6"/>
            </a:pPr>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startAt="6"/>
            </a:pPr>
            <a:r>
              <a:rPr lang="en-US" sz="882" kern="1200" dirty="0">
                <a:solidFill>
                  <a:schemeClr val="tx1"/>
                </a:solidFill>
                <a:effectLst/>
                <a:latin typeface="Segoe UI" panose="020B0502040204020203" pitchFamily="34" charset="0"/>
                <a:ea typeface="+mn-ea"/>
                <a:cs typeface="+mn-cs"/>
              </a:rPr>
              <a:t>In a Command Prompt window or terminal, sign in to Azure with the following command:</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az login</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In the ensuing browser window, sign in using your Microsoft account credentials. Then close the browser and return to the CLI.</a:t>
            </a:r>
          </a:p>
          <a:p>
            <a:pPr marL="228600" lvl="0" indent="-228600">
              <a:buFont typeface="+mj-lt"/>
              <a:buAutoNum type="arabicPeriod" startAt="6"/>
            </a:pPr>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startAt="6"/>
            </a:pPr>
            <a:r>
              <a:rPr lang="en-US" sz="882" kern="1200" dirty="0">
                <a:solidFill>
                  <a:schemeClr val="tx1"/>
                </a:solidFill>
                <a:effectLst/>
                <a:latin typeface="Segoe UI" panose="020B0502040204020203" pitchFamily="34" charset="0"/>
                <a:ea typeface="+mn-ea"/>
                <a:cs typeface="+mn-cs"/>
              </a:rPr>
              <a:t>Type the following command to list the Azure subscriptions associated with your Microsoft account:</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az account list</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The default subscription—the one used to create resources created with the CLI—is marked </a:t>
            </a:r>
            <a:r>
              <a:rPr lang="en-US" sz="882" kern="1200" dirty="0">
                <a:solidFill>
                  <a:schemeClr val="tx1"/>
                </a:solidFill>
                <a:effectLst/>
                <a:latin typeface="Consolas" panose="020B0609020204030204" pitchFamily="49" charset="0"/>
                <a:ea typeface="+mn-ea"/>
                <a:cs typeface="+mn-cs"/>
              </a:rPr>
              <a:t>isDefault=true</a:t>
            </a:r>
            <a:r>
              <a:rPr lang="en-US" sz="882" kern="1200" dirty="0">
                <a:solidFill>
                  <a:schemeClr val="tx1"/>
                </a:solidFill>
                <a:effectLst/>
                <a:latin typeface="Segoe UI" panose="020B0502040204020203" pitchFamily="34" charset="0"/>
                <a:ea typeface="+mn-ea"/>
                <a:cs typeface="+mn-cs"/>
              </a:rPr>
              <a:t>. If that’s the subscription you want to use, or if it’s the only subscription in the list, you’re done. Otherwise, use the following command to designate one of the other subscriptions as the default, replacing SUBSCRIPTION_ID with the ID of that subscription:</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az account set -s SUBSCRIPTION_ID</a:t>
            </a:r>
          </a:p>
          <a:p>
            <a:pPr latinLnBrk="1"/>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If you aren’t familiar with the Azure CLI, you can learn more about it and the numerous commands it supports in </a:t>
            </a:r>
            <a:r>
              <a:rPr lang="en-US" sz="882" u="sng" kern="1200" dirty="0">
                <a:solidFill>
                  <a:schemeClr val="tx1"/>
                </a:solidFill>
                <a:effectLst/>
                <a:latin typeface="Segoe UI" panose="020B0502040204020203" pitchFamily="34" charset="0"/>
                <a:ea typeface="+mn-ea"/>
                <a:cs typeface="+mn-cs"/>
                <a:hlinkClick r:id="rId9"/>
              </a:rPr>
              <a:t>Get started with the Azure CLI</a:t>
            </a:r>
            <a:r>
              <a:rPr lang="en-US" sz="882" kern="1200" dirty="0">
                <a:solidFill>
                  <a:schemeClr val="tx1"/>
                </a:solidFill>
                <a:effectLst/>
                <a:latin typeface="Segoe UI" panose="020B0502040204020203" pitchFamily="34" charset="0"/>
                <a:ea typeface="+mn-ea"/>
                <a:cs typeface="+mn-cs"/>
              </a:rPr>
              <a:t>. Most operations that you perform in Azure can be performed with the CLI or through the </a:t>
            </a:r>
            <a:r>
              <a:rPr lang="en-US" sz="882" u="sng" kern="1200" dirty="0">
                <a:solidFill>
                  <a:schemeClr val="tx1"/>
                </a:solidFill>
                <a:effectLst/>
                <a:latin typeface="Segoe UI" panose="020B0502040204020203" pitchFamily="34" charset="0"/>
                <a:ea typeface="+mn-ea"/>
                <a:cs typeface="+mn-cs"/>
                <a:hlinkClick r:id="rId10"/>
              </a:rPr>
              <a:t>Azure Portal</a:t>
            </a:r>
            <a:r>
              <a:rPr lang="en-US" sz="882" kern="1200" dirty="0">
                <a:solidFill>
                  <a:schemeClr val="tx1"/>
                </a:solidFill>
                <a:effectLst/>
                <a:latin typeface="Segoe UI" panose="020B0502040204020203" pitchFamily="34" charset="0"/>
                <a:ea typeface="+mn-ea"/>
                <a:cs typeface="+mn-cs"/>
              </a:rPr>
              <a:t>. Power users tend to prefer the CLI, in part because CLI commands can be used in scripts to automate repetitive tasks.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116683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1" kern="1200" dirty="0">
                <a:solidFill>
                  <a:schemeClr val="tx1"/>
                </a:solidFill>
                <a:effectLst/>
                <a:latin typeface="Segoe UI" panose="020B0502040204020203" pitchFamily="34" charset="0"/>
                <a:ea typeface="+mn-ea"/>
                <a:cs typeface="+mn-cs"/>
              </a:rPr>
              <a:t>Variables</a:t>
            </a:r>
          </a:p>
          <a:p>
            <a:r>
              <a:rPr lang="en-US" sz="882" kern="1200" dirty="0">
                <a:solidFill>
                  <a:schemeClr val="tx1"/>
                </a:solidFill>
                <a:effectLst/>
                <a:latin typeface="Segoe UI" panose="020B0502040204020203" pitchFamily="34" charset="0"/>
                <a:ea typeface="+mn-ea"/>
                <a:cs typeface="+mn-cs"/>
              </a:rPr>
              <a:t>As in other programming languages, it is often essential to save values for using variables in Python later. Python assigns values to variables using the equals sign (=). (Note that one initial stylistic difference between Python and Java, for example, is that Python does not conclude line with semicolons.)</a:t>
            </a:r>
          </a:p>
          <a:p>
            <a:endParaRPr lang="en-US" dirty="0"/>
          </a:p>
          <a:p>
            <a:r>
              <a:rPr lang="en-US" sz="882" b="1" i="1" kern="1200" dirty="0">
                <a:solidFill>
                  <a:schemeClr val="tx1"/>
                </a:solidFill>
                <a:effectLst/>
                <a:latin typeface="Segoe UI" panose="020B0502040204020203" pitchFamily="34" charset="0"/>
                <a:ea typeface="+mn-ea"/>
                <a:cs typeface="+mn-cs"/>
              </a:rPr>
              <a:t>Data types</a:t>
            </a:r>
          </a:p>
          <a:p>
            <a:r>
              <a:rPr lang="en-US" sz="882" kern="1200" dirty="0">
                <a:solidFill>
                  <a:schemeClr val="tx1"/>
                </a:solidFill>
                <a:effectLst/>
                <a:latin typeface="Segoe UI" panose="020B0502040204020203" pitchFamily="34" charset="0"/>
                <a:ea typeface="+mn-ea"/>
                <a:cs typeface="+mn-cs"/>
              </a:rPr>
              <a:t>Python has a number of compound data types used to group together other values. We will use two of them to build this website: </a:t>
            </a:r>
            <a:r>
              <a:rPr lang="en-US" sz="882" i="1" u="sng" kern="1200" dirty="0">
                <a:solidFill>
                  <a:schemeClr val="tx1"/>
                </a:solidFill>
                <a:effectLst/>
                <a:latin typeface="Segoe UI" panose="020B0502040204020203" pitchFamily="34" charset="0"/>
                <a:ea typeface="+mn-ea"/>
                <a:cs typeface="+mn-cs"/>
                <a:hlinkClick r:id="rId3"/>
              </a:rPr>
              <a:t>lists</a:t>
            </a:r>
            <a:r>
              <a:rPr lang="en-US" sz="882" kern="1200" dirty="0">
                <a:solidFill>
                  <a:schemeClr val="tx1"/>
                </a:solidFill>
                <a:effectLst/>
                <a:latin typeface="Segoe UI" panose="020B0502040204020203" pitchFamily="34" charset="0"/>
                <a:ea typeface="+mn-ea"/>
                <a:cs typeface="+mn-cs"/>
              </a:rPr>
              <a:t> and </a:t>
            </a:r>
            <a:r>
              <a:rPr lang="en-US" sz="882" i="1" u="sng" kern="1200" dirty="0">
                <a:solidFill>
                  <a:schemeClr val="tx1"/>
                </a:solidFill>
                <a:effectLst/>
                <a:latin typeface="Segoe UI" panose="020B0502040204020203" pitchFamily="34" charset="0"/>
                <a:ea typeface="+mn-ea"/>
                <a:cs typeface="+mn-cs"/>
                <a:hlinkClick r:id="rId4"/>
              </a:rPr>
              <a:t>dictionaries</a:t>
            </a:r>
            <a:r>
              <a:rPr lang="en-US" sz="882" kern="1200" dirty="0">
                <a:solidFill>
                  <a:schemeClr val="tx1"/>
                </a:solidFill>
                <a:effectLst/>
                <a:latin typeface="Segoe UI" panose="020B0502040204020203" pitchFamily="34" charset="0"/>
                <a:ea typeface="+mn-ea"/>
                <a:cs typeface="+mn-cs"/>
              </a:rPr>
              <a:t>.</a:t>
            </a:r>
          </a:p>
          <a:p>
            <a:endParaRPr lang="en-US" sz="882"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Lists</a:t>
            </a:r>
          </a:p>
          <a:p>
            <a:r>
              <a:rPr lang="en-US" sz="882" kern="1200" dirty="0">
                <a:solidFill>
                  <a:schemeClr val="tx1"/>
                </a:solidFill>
                <a:effectLst/>
                <a:latin typeface="Segoe UI" panose="020B0502040204020203" pitchFamily="34" charset="0"/>
                <a:ea typeface="+mn-ea"/>
                <a:cs typeface="+mn-cs"/>
              </a:rPr>
              <a:t>The most versatile compound data type in Python are lists. Lists in Python can be written as a sequence of comma-separated values (items) between square brackets. Lists might contain items of different types, but usually the items all have the same type. Python includes a number of handy functions that are available to all lists. The one we will use in this section is </a:t>
            </a:r>
            <a:r>
              <a:rPr lang="en-US" sz="882" u="sng" kern="1200" dirty="0">
                <a:solidFill>
                  <a:schemeClr val="tx1"/>
                </a:solidFill>
                <a:effectLst/>
                <a:latin typeface="Segoe UI" panose="020B0502040204020203" pitchFamily="34" charset="0"/>
                <a:ea typeface="+mn-ea"/>
                <a:cs typeface="+mn-cs"/>
                <a:hlinkClick r:id="rId5"/>
              </a:rPr>
              <a:t>append()</a:t>
            </a:r>
            <a:r>
              <a:rPr lang="en-US" sz="882" kern="1200" dirty="0">
                <a:solidFill>
                  <a:schemeClr val="tx1"/>
                </a:solidFill>
                <a:effectLst/>
                <a:latin typeface="Segoe UI" panose="020B0502040204020203" pitchFamily="34" charset="0"/>
                <a:ea typeface="+mn-ea"/>
                <a:cs typeface="+mn-cs"/>
              </a:rPr>
              <a:t>, which enables you to add to the end of a list.</a:t>
            </a:r>
          </a:p>
          <a:p>
            <a:endParaRPr lang="en-US" sz="882" b="1"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Dictionaries</a:t>
            </a:r>
          </a:p>
          <a:p>
            <a:r>
              <a:rPr lang="en-US" sz="882" kern="1200" dirty="0">
                <a:solidFill>
                  <a:schemeClr val="tx1"/>
                </a:solidFill>
                <a:effectLst/>
                <a:latin typeface="Segoe UI" panose="020B0502040204020203" pitchFamily="34" charset="0"/>
                <a:ea typeface="+mn-ea"/>
                <a:cs typeface="+mn-cs"/>
              </a:rPr>
              <a:t>The other Python data type that we will use in this hands-on section are dictionaries. Dictionaries in Python provide a means of mapping information between unique keys and values. You create dictionaries by listing zero or more key-value pairs inside of braces. The keys for dictionaries that we will use in this section will all be strings.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525540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workshop,</a:t>
            </a:r>
            <a:r>
              <a:rPr lang="en-US" baseline="0" dirty="0"/>
              <a:t> you will have a basic grasp of how you can implement Azure Cognitive Services in your applications.</a:t>
            </a:r>
          </a:p>
          <a:p>
            <a:endParaRPr lang="en-US" baseline="0" dirty="0"/>
          </a:p>
          <a:p>
            <a:r>
              <a:rPr lang="en-US" baseline="0" dirty="0"/>
              <a:t>Your hands-on work in this workshop will be centered on using Python and Flask in Visual Studio Code to call REST APIs to access Azure Cognitive Services. You will also see several different simple and advanced Microsoft Cognitive Services demonstrated.</a:t>
            </a:r>
            <a:endParaRPr lang="en-US" dirty="0"/>
          </a:p>
        </p:txBody>
      </p:sp>
      <p:sp>
        <p:nvSpPr>
          <p:cNvPr id="4" name="Header Placeholder 3"/>
          <p:cNvSpPr>
            <a:spLocks noGrp="1"/>
          </p:cNvSpPr>
          <p:nvPr>
            <p:ph type="hdr" sz="quarter" idx="10"/>
          </p:nvPr>
        </p:nvSpPr>
        <p:spPr/>
        <p:txBody>
          <a:bodyPr/>
          <a:lstStyle/>
          <a:p>
            <a:pPr defTabSz="931740">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11/8/2019 2:58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5</a:t>
            </a:fld>
            <a:endParaRPr lang="en-US" dirty="0">
              <a:solidFill>
                <a:prstClr val="black"/>
              </a:solidFill>
            </a:endParaRPr>
          </a:p>
        </p:txBody>
      </p:sp>
    </p:spTree>
    <p:extLst>
      <p:ext uri="{BB962C8B-B14F-4D97-AF65-F5344CB8AC3E}">
        <p14:creationId xmlns:p14="http://schemas.microsoft.com/office/powerpoint/2010/main" val="2388311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1" kern="1200" dirty="0">
                <a:solidFill>
                  <a:schemeClr val="tx1"/>
                </a:solidFill>
                <a:effectLst/>
                <a:latin typeface="Segoe UI" panose="020B0502040204020203" pitchFamily="34" charset="0"/>
                <a:ea typeface="+mn-ea"/>
                <a:cs typeface="+mn-cs"/>
              </a:rPr>
              <a:t>Control flow expressions</a:t>
            </a:r>
          </a:p>
          <a:p>
            <a:r>
              <a:rPr lang="en-US" sz="882" kern="1200" dirty="0">
                <a:solidFill>
                  <a:schemeClr val="tx1"/>
                </a:solidFill>
                <a:effectLst/>
                <a:latin typeface="Segoe UI" panose="020B0502040204020203" pitchFamily="34" charset="0"/>
                <a:ea typeface="+mn-ea"/>
                <a:cs typeface="+mn-cs"/>
              </a:rPr>
              <a:t>Although Python has a number of control flow expressions familiar to programmers coming from other languages, we will use only two in this section: the </a:t>
            </a:r>
            <a:r>
              <a:rPr lang="en-US" sz="882" u="sng" kern="1200" dirty="0">
                <a:solidFill>
                  <a:schemeClr val="tx1"/>
                </a:solidFill>
                <a:effectLst/>
                <a:latin typeface="Segoe UI" panose="020B0502040204020203" pitchFamily="34" charset="0"/>
                <a:ea typeface="+mn-ea"/>
                <a:cs typeface="+mn-cs"/>
                <a:hlinkClick r:id="rId3"/>
              </a:rPr>
              <a:t>if</a:t>
            </a:r>
            <a:r>
              <a:rPr lang="en-US" sz="882" kern="1200" dirty="0">
                <a:solidFill>
                  <a:schemeClr val="tx1"/>
                </a:solidFill>
                <a:effectLst/>
                <a:latin typeface="Segoe UI" panose="020B0502040204020203" pitchFamily="34" charset="0"/>
                <a:ea typeface="+mn-ea"/>
                <a:cs typeface="+mn-cs"/>
              </a:rPr>
              <a:t> statement and the </a:t>
            </a:r>
            <a:r>
              <a:rPr lang="en-US" sz="882" u="sng" kern="1200" dirty="0">
                <a:solidFill>
                  <a:schemeClr val="tx1"/>
                </a:solidFill>
                <a:effectLst/>
                <a:latin typeface="Segoe UI" panose="020B0502040204020203" pitchFamily="34" charset="0"/>
                <a:ea typeface="+mn-ea"/>
                <a:cs typeface="+mn-cs"/>
                <a:hlinkClick r:id="rId4"/>
              </a:rPr>
              <a:t>for</a:t>
            </a:r>
            <a:r>
              <a:rPr lang="en-US" sz="882" kern="1200" dirty="0">
                <a:solidFill>
                  <a:schemeClr val="tx1"/>
                </a:solidFill>
                <a:effectLst/>
                <a:latin typeface="Segoe UI" panose="020B0502040204020203" pitchFamily="34" charset="0"/>
                <a:ea typeface="+mn-ea"/>
                <a:cs typeface="+mn-cs"/>
              </a:rPr>
              <a:t> loop.</a:t>
            </a:r>
          </a:p>
          <a:p>
            <a:endParaRPr lang="en-US" sz="882"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If statements</a:t>
            </a:r>
          </a:p>
          <a:p>
            <a:r>
              <a:rPr lang="en-US" sz="882" kern="1200" dirty="0">
                <a:solidFill>
                  <a:schemeClr val="tx1"/>
                </a:solidFill>
                <a:effectLst/>
                <a:latin typeface="Segoe UI" panose="020B0502040204020203" pitchFamily="34" charset="0"/>
                <a:ea typeface="+mn-ea"/>
                <a:cs typeface="+mn-cs"/>
              </a:rPr>
              <a:t>If statements in Python are similar to those in other programming languages like Java, and they will form the backbone of the logical flow of our Python coding in this section.</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Notice that, in contrast to Java (and a number of other languages), Python does not use curly brackets to denote the contents of a loop. Instead, Python relies on indentation for this. (Per the official </a:t>
            </a:r>
            <a:r>
              <a:rPr lang="en-US" sz="882" u="sng" kern="1200" dirty="0">
                <a:solidFill>
                  <a:schemeClr val="tx1"/>
                </a:solidFill>
                <a:effectLst/>
                <a:latin typeface="Segoe UI" panose="020B0502040204020203" pitchFamily="34" charset="0"/>
                <a:ea typeface="+mn-ea"/>
                <a:cs typeface="+mn-cs"/>
                <a:hlinkClick r:id="rId5"/>
              </a:rPr>
              <a:t>Python style guide</a:t>
            </a:r>
            <a:r>
              <a:rPr lang="en-US" sz="882" kern="1200" dirty="0">
                <a:solidFill>
                  <a:schemeClr val="tx1"/>
                </a:solidFill>
                <a:effectLst/>
                <a:latin typeface="Segoe UI" panose="020B0502040204020203" pitchFamily="34" charset="0"/>
                <a:ea typeface="+mn-ea"/>
                <a:cs typeface="+mn-cs"/>
              </a:rPr>
              <a:t>, you should use four spaces per indentation level.)</a:t>
            </a:r>
          </a:p>
          <a:p>
            <a:endParaRPr lang="en-US" sz="882"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For loops</a:t>
            </a:r>
          </a:p>
          <a:p>
            <a:r>
              <a:rPr lang="en-US" sz="882" kern="1200" dirty="0">
                <a:solidFill>
                  <a:schemeClr val="tx1"/>
                </a:solidFill>
                <a:effectLst/>
                <a:latin typeface="Segoe UI" panose="020B0502040204020203" pitchFamily="34" charset="0"/>
                <a:ea typeface="+mn-ea"/>
                <a:cs typeface="+mn-cs"/>
              </a:rPr>
              <a:t>It will be necessary in programming our website to iterate over the items in lists. We will use for loops to accomplish this.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757123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1" kern="1200" dirty="0">
                <a:solidFill>
                  <a:schemeClr val="tx1"/>
                </a:solidFill>
                <a:effectLst/>
                <a:latin typeface="Segoe UI" panose="020B0502040204020203" pitchFamily="34" charset="0"/>
                <a:ea typeface="+mn-ea"/>
                <a:cs typeface="+mn-cs"/>
              </a:rPr>
              <a:t>Functions in Python</a:t>
            </a:r>
          </a:p>
          <a:p>
            <a:r>
              <a:rPr lang="en-US" sz="882" kern="1200" dirty="0">
                <a:solidFill>
                  <a:schemeClr val="tx1"/>
                </a:solidFill>
                <a:effectLst/>
                <a:latin typeface="Segoe UI" panose="020B0502040204020203" pitchFamily="34" charset="0"/>
                <a:ea typeface="+mn-ea"/>
                <a:cs typeface="+mn-cs"/>
              </a:rPr>
              <a:t>As in other programming languages, it is often essential in Python to break down programs into reusable chunks. A primary means of doing that is through functions.</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Note again that indentation rather than curly brackets denotes the body of the function. Also note that, </a:t>
            </a:r>
            <a:r>
              <a:rPr lang="en-US" sz="882" u="sng" kern="1200" dirty="0">
                <a:solidFill>
                  <a:schemeClr val="tx1"/>
                </a:solidFill>
                <a:effectLst/>
                <a:latin typeface="Segoe UI" panose="020B0502040204020203" pitchFamily="34" charset="0"/>
                <a:ea typeface="+mn-ea"/>
                <a:cs typeface="+mn-cs"/>
                <a:hlinkClick r:id="rId3"/>
              </a:rPr>
              <a:t>by convention</a:t>
            </a:r>
            <a:r>
              <a:rPr lang="en-US" sz="882" kern="1200" dirty="0">
                <a:solidFill>
                  <a:schemeClr val="tx1"/>
                </a:solidFill>
                <a:effectLst/>
                <a:latin typeface="Segoe UI" panose="020B0502040204020203" pitchFamily="34" charset="0"/>
                <a:ea typeface="+mn-ea"/>
                <a:cs typeface="+mn-cs"/>
              </a:rPr>
              <a:t>, Python function names and variable names should be lowercase, with words separated by underscores as necessary to improve readability.</a:t>
            </a:r>
          </a:p>
          <a:p>
            <a:endParaRPr lang="en-US" sz="882" kern="1200" dirty="0">
              <a:solidFill>
                <a:schemeClr val="tx1"/>
              </a:solidFill>
              <a:effectLst/>
              <a:latin typeface="Segoe UI" panose="020B0502040204020203" pitchFamily="34" charset="0"/>
              <a:ea typeface="+mn-ea"/>
              <a:cs typeface="+mn-cs"/>
            </a:endParaRPr>
          </a:p>
          <a:p>
            <a:r>
              <a:rPr lang="en-US" sz="882" b="1" i="1" kern="1200" dirty="0">
                <a:solidFill>
                  <a:schemeClr val="tx1"/>
                </a:solidFill>
                <a:effectLst/>
                <a:latin typeface="Segoe UI" panose="020B0502040204020203" pitchFamily="34" charset="0"/>
                <a:ea typeface="+mn-ea"/>
                <a:cs typeface="+mn-cs"/>
              </a:rPr>
              <a:t>Exception handling</a:t>
            </a:r>
          </a:p>
          <a:p>
            <a:r>
              <a:rPr lang="en-US" sz="882" kern="1200" dirty="0">
                <a:solidFill>
                  <a:schemeClr val="tx1"/>
                </a:solidFill>
                <a:effectLst/>
                <a:latin typeface="Segoe UI" panose="020B0502040204020203" pitchFamily="34" charset="0"/>
                <a:ea typeface="+mn-ea"/>
                <a:cs typeface="+mn-cs"/>
              </a:rPr>
              <a:t>You can write Python programs to handle selected exceptions. Consider the following example, which asks the user for input until a valid integer has been entered. (Note that although we don’t use it in producing the website in this section, the Python </a:t>
            </a:r>
            <a:r>
              <a:rPr lang="en-US" sz="882" u="sng" kern="1200" dirty="0">
                <a:solidFill>
                  <a:schemeClr val="tx1"/>
                </a:solidFill>
                <a:effectLst/>
                <a:latin typeface="Segoe UI" panose="020B0502040204020203" pitchFamily="34" charset="0"/>
                <a:ea typeface="+mn-ea"/>
                <a:cs typeface="+mn-cs"/>
                <a:hlinkClick r:id="rId4"/>
              </a:rPr>
              <a:t>while</a:t>
            </a:r>
            <a:r>
              <a:rPr lang="en-US" sz="882" kern="1200" dirty="0">
                <a:solidFill>
                  <a:schemeClr val="tx1"/>
                </a:solidFill>
                <a:effectLst/>
                <a:latin typeface="Segoe UI" panose="020B0502040204020203" pitchFamily="34" charset="0"/>
                <a:ea typeface="+mn-ea"/>
                <a:cs typeface="+mn-cs"/>
              </a:rPr>
              <a:t> loop will help illustrate how exception-handling works in Python.)</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This try statement in the slide works as follows:</a:t>
            </a:r>
          </a:p>
          <a:p>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dirty="0">
                <a:effectLst/>
              </a:rPr>
              <a:t>Python executes the try clause (the statements between the try and except keywords).</a:t>
            </a:r>
          </a:p>
          <a:p>
            <a:pPr marL="228600" lvl="0" indent="-228600">
              <a:buFont typeface="+mj-lt"/>
              <a:buAutoNum type="arabicPeriod"/>
            </a:pPr>
            <a:r>
              <a:rPr lang="en-US" dirty="0">
                <a:effectLst/>
              </a:rPr>
              <a:t>If no exception occurs, Python skips the except clause and completes execution of the try statement.</a:t>
            </a:r>
          </a:p>
          <a:p>
            <a:pPr marL="228600" lvl="0" indent="-228600">
              <a:buFont typeface="+mj-lt"/>
              <a:buAutoNum type="arabicPeriod"/>
            </a:pPr>
            <a:r>
              <a:rPr lang="en-US" dirty="0">
                <a:effectLst/>
              </a:rPr>
              <a:t>If an exception occurs during execution of the try clause, Python skips the rest of the clause. If its type matches the exception named after the except keyword, Python executes the except clause and then continues executing after the try statement.</a:t>
            </a:r>
          </a:p>
          <a:p>
            <a:pPr marL="228600" lvl="0" indent="-228600">
              <a:buFont typeface="+mj-lt"/>
              <a:buAutoNum type="arabicPeriod"/>
            </a:pPr>
            <a:r>
              <a:rPr lang="en-US" sz="882" kern="1200" dirty="0">
                <a:solidFill>
                  <a:schemeClr val="tx1"/>
                </a:solidFill>
                <a:effectLst/>
                <a:latin typeface="Segoe UI" panose="020B0502040204020203" pitchFamily="34" charset="0"/>
                <a:ea typeface="+mn-ea"/>
                <a:cs typeface="+mn-cs"/>
              </a:rPr>
              <a:t>If an exception occurs that does not match the exception named in the except clause, it is passed on to any outer try statements. If no handler is found there, Python halts execution and passes an unhandled exception.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78206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1" kern="1200" dirty="0">
                <a:solidFill>
                  <a:schemeClr val="tx1"/>
                </a:solidFill>
                <a:effectLst/>
                <a:latin typeface="Segoe UI" panose="020B0502040204020203" pitchFamily="34" charset="0"/>
                <a:ea typeface="+mn-ea"/>
                <a:cs typeface="+mn-cs"/>
              </a:rPr>
              <a:t>Importing modules</a:t>
            </a:r>
          </a:p>
          <a:p>
            <a:r>
              <a:rPr lang="en-US" sz="882" kern="1200" dirty="0">
                <a:solidFill>
                  <a:schemeClr val="tx1"/>
                </a:solidFill>
                <a:effectLst/>
                <a:latin typeface="Segoe UI" panose="020B0502040204020203" pitchFamily="34" charset="0"/>
                <a:ea typeface="+mn-ea"/>
                <a:cs typeface="+mn-cs"/>
              </a:rPr>
              <a:t>Python stores definitions for later use in another program in files called </a:t>
            </a:r>
            <a:r>
              <a:rPr lang="en-US" sz="882" i="1" u="sng" kern="1200" dirty="0">
                <a:solidFill>
                  <a:schemeClr val="tx1"/>
                </a:solidFill>
                <a:effectLst/>
                <a:latin typeface="Segoe UI" panose="020B0502040204020203" pitchFamily="34" charset="0"/>
                <a:ea typeface="+mn-ea"/>
                <a:cs typeface="+mn-cs"/>
                <a:hlinkClick r:id="rId3"/>
              </a:rPr>
              <a:t>modules</a:t>
            </a:r>
            <a:r>
              <a:rPr lang="en-US" sz="882" kern="1200" dirty="0">
                <a:solidFill>
                  <a:schemeClr val="tx1"/>
                </a:solidFill>
                <a:effectLst/>
                <a:latin typeface="Segoe UI" panose="020B0502040204020203" pitchFamily="34" charset="0"/>
                <a:ea typeface="+mn-ea"/>
                <a:cs typeface="+mn-cs"/>
              </a:rPr>
              <a:t>. Python uses this syntax to import a module into a program:</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&gt;&gt;&gt; import flask</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You can also import specific functions from a module. For example:</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&gt;&gt;&gt; from flask import render_template</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This latter method will be the one we use most of the time for importing functionality from modules in this section.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2481336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Every Flask application begins with an entry file, typically named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which Flask automatically looks for when an application starts up. The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file shown in the slide implements the simplest possible website—one with a single page that displays “Hello, world” to the user.</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The first statement imports a class named Flask from the flask package installed with pip. The second statement instantiates that class to create a Flask app and assigns it to the variable named app.</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The fourth and fifth statements define a function that’s called when the user requests the site’s home page—for example, “http://www.contoso.com/.” The preceding statement—@app.route("/")—is a </a:t>
            </a:r>
            <a:r>
              <a:rPr lang="en-US" sz="882" i="1" kern="1200" dirty="0">
                <a:solidFill>
                  <a:schemeClr val="tx1"/>
                </a:solidFill>
                <a:effectLst/>
                <a:latin typeface="Segoe UI" panose="020B0502040204020203" pitchFamily="34" charset="0"/>
                <a:ea typeface="+mn-ea"/>
                <a:cs typeface="+mn-cs"/>
              </a:rPr>
              <a:t>decorator</a:t>
            </a:r>
            <a:r>
              <a:rPr lang="en-US" sz="882" kern="1200" dirty="0">
                <a:solidFill>
                  <a:schemeClr val="tx1"/>
                </a:solidFill>
                <a:effectLst/>
                <a:latin typeface="Segoe UI" panose="020B0502040204020203" pitchFamily="34" charset="0"/>
                <a:ea typeface="+mn-ea"/>
                <a:cs typeface="+mn-cs"/>
              </a:rPr>
              <a:t> that maps the route (“/”) to the function. The function name is unimportant, but index is commonly used as the name for the function that renders the site’s home page.</a:t>
            </a:r>
          </a:p>
          <a:p>
            <a:endParaRPr lang="en-US" sz="882"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Note:</a:t>
            </a:r>
            <a:r>
              <a:rPr lang="en-US" sz="882" kern="1200" dirty="0">
                <a:solidFill>
                  <a:schemeClr val="tx1"/>
                </a:solidFill>
                <a:effectLst/>
                <a:latin typeface="Segoe UI" panose="020B0502040204020203" pitchFamily="34" charset="0"/>
                <a:ea typeface="+mn-ea"/>
                <a:cs typeface="+mn-cs"/>
              </a:rPr>
              <a:t> If you want to use a name other than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for the Python file, simply identify the file with a FLASK_APP environment variable and Flask will happily run it rather than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288781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1" kern="1200" dirty="0">
                <a:solidFill>
                  <a:schemeClr val="tx1"/>
                </a:solidFill>
                <a:effectLst/>
                <a:latin typeface="Segoe UI" panose="020B0502040204020203" pitchFamily="34" charset="0"/>
                <a:ea typeface="+mn-ea"/>
                <a:cs typeface="+mn-cs"/>
              </a:rPr>
              <a:t>Routing in Flask</a:t>
            </a:r>
          </a:p>
          <a:p>
            <a:r>
              <a:rPr lang="en-US" sz="882" kern="1200" dirty="0">
                <a:solidFill>
                  <a:schemeClr val="tx1"/>
                </a:solidFill>
                <a:effectLst/>
                <a:latin typeface="Segoe UI" panose="020B0502040204020203" pitchFamily="34" charset="0"/>
                <a:ea typeface="+mn-ea"/>
                <a:cs typeface="+mn-cs"/>
              </a:rPr>
              <a:t>Suppose that your website contains several pages rather than just one. You can use @app.route() to map all of the routes that the site supports to functions that render the corresponding pages as shown in the slide.</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If the app is hosted at www.contoso.com, it now supports the following URLs:</a:t>
            </a:r>
          </a:p>
          <a:p>
            <a:endParaRPr lang="en-US" sz="882" kern="1200" dirty="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dirty="0">
                <a:effectLst/>
              </a:rPr>
              <a:t>www.contoso.com/</a:t>
            </a:r>
          </a:p>
          <a:p>
            <a:pPr marL="171450" lvl="0" indent="-171450">
              <a:buFont typeface="Arial" panose="020B0604020202020204" pitchFamily="34" charset="0"/>
              <a:buChar char="•"/>
            </a:pPr>
            <a:r>
              <a:rPr lang="en-US" dirty="0">
                <a:effectLst/>
              </a:rPr>
              <a:t>www.contoso.com/about</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www.contoso.com/contact</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You can continue adding routes and functions until all of the pages that your site supports are accessible by URL. To reiterate, </a:t>
            </a:r>
            <a:r>
              <a:rPr lang="en-US" sz="882" i="1" kern="1200" dirty="0">
                <a:solidFill>
                  <a:schemeClr val="tx1"/>
                </a:solidFill>
                <a:effectLst/>
                <a:latin typeface="Segoe UI" panose="020B0502040204020203" pitchFamily="34" charset="0"/>
                <a:ea typeface="+mn-ea"/>
                <a:cs typeface="+mn-cs"/>
              </a:rPr>
              <a:t>the function names are unimportant; it’s the routes that really count</a:t>
            </a:r>
            <a:r>
              <a:rPr lang="en-US" sz="882"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6898017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1" kern="1200" dirty="0">
                <a:solidFill>
                  <a:schemeClr val="tx1"/>
                </a:solidFill>
                <a:effectLst/>
                <a:latin typeface="Segoe UI" panose="020B0502040204020203" pitchFamily="34" charset="0"/>
                <a:ea typeface="+mn-ea"/>
                <a:cs typeface="+mn-cs"/>
              </a:rPr>
              <a:t>HTML templates</a:t>
            </a:r>
          </a:p>
          <a:p>
            <a:r>
              <a:rPr lang="en-US" sz="882" kern="1200" dirty="0">
                <a:solidFill>
                  <a:schemeClr val="tx1"/>
                </a:solidFill>
                <a:effectLst/>
                <a:latin typeface="Segoe UI" panose="020B0502040204020203" pitchFamily="34" charset="0"/>
                <a:ea typeface="+mn-ea"/>
                <a:cs typeface="+mn-cs"/>
              </a:rPr>
              <a:t>You typically don’t want to include inline HTML in the functions that render your site’s pages. Instead, you want to define those pages in HTML files.</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Flask contains a function named render_template() that looks for HTML files in a subdirectory named “templates” and renders them out to the page. The following example produces the exact same output as the previous example. It assumes that the directory in which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is located has a subdirectory named “templates” containing HTML files named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a:t>
            </a:r>
            <a:r>
              <a:rPr lang="en-US" sz="882" b="1" kern="1200" dirty="0">
                <a:solidFill>
                  <a:schemeClr val="tx1"/>
                </a:solidFill>
                <a:effectLst/>
                <a:latin typeface="Segoe UI" panose="020B0502040204020203" pitchFamily="34" charset="0"/>
                <a:ea typeface="+mn-ea"/>
                <a:cs typeface="+mn-cs"/>
              </a:rPr>
              <a:t>about.html</a:t>
            </a:r>
            <a:r>
              <a:rPr lang="en-US" sz="882" kern="1200" dirty="0">
                <a:solidFill>
                  <a:schemeClr val="tx1"/>
                </a:solidFill>
                <a:effectLst/>
                <a:latin typeface="Segoe UI" panose="020B0502040204020203" pitchFamily="34" charset="0"/>
                <a:ea typeface="+mn-ea"/>
                <a:cs typeface="+mn-cs"/>
              </a:rPr>
              <a:t>, and </a:t>
            </a:r>
            <a:r>
              <a:rPr lang="en-US" sz="882" b="1" kern="1200" dirty="0">
                <a:solidFill>
                  <a:schemeClr val="tx1"/>
                </a:solidFill>
                <a:effectLst/>
                <a:latin typeface="Segoe UI" panose="020B0502040204020203" pitchFamily="34" charset="0"/>
                <a:ea typeface="+mn-ea"/>
                <a:cs typeface="+mn-cs"/>
              </a:rPr>
              <a:t>contact.html</a:t>
            </a:r>
            <a:r>
              <a:rPr lang="en-US" sz="882" b="0" kern="1200" dirty="0">
                <a:solidFill>
                  <a:schemeClr val="tx1"/>
                </a:solidFill>
                <a:effectLst/>
                <a:latin typeface="Segoe UI" panose="020B0502040204020203" pitchFamily="34" charset="0"/>
                <a:ea typeface="+mn-ea"/>
                <a:cs typeface="+mn-cs"/>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08694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Why is the function named render_template()? Because it can do more than simply load static HTML files. It also allows you to pass it user-defined variables and inject their values into the page at runtime. You could, for example, place a file named </a:t>
            </a:r>
            <a:r>
              <a:rPr lang="en-US" sz="882" b="1" kern="1200" dirty="0">
                <a:solidFill>
                  <a:schemeClr val="tx1"/>
                </a:solidFill>
                <a:effectLst/>
                <a:latin typeface="Segoe UI" panose="020B0502040204020203" pitchFamily="34" charset="0"/>
                <a:ea typeface="+mn-ea"/>
                <a:cs typeface="+mn-cs"/>
              </a:rPr>
              <a:t>master.html</a:t>
            </a:r>
            <a:r>
              <a:rPr lang="en-US" sz="882" kern="1200" dirty="0">
                <a:solidFill>
                  <a:schemeClr val="tx1"/>
                </a:solidFill>
                <a:effectLst/>
                <a:latin typeface="Segoe UI" panose="020B0502040204020203" pitchFamily="34" charset="0"/>
                <a:ea typeface="+mn-ea"/>
                <a:cs typeface="+mn-cs"/>
              </a:rPr>
              <a:t> in the “templates” subdirectory and include the following markup in 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In effect, </a:t>
            </a:r>
            <a:r>
              <a:rPr lang="en-US" sz="882" b="1" kern="1200" dirty="0">
                <a:solidFill>
                  <a:schemeClr val="tx1"/>
                </a:solidFill>
                <a:effectLst/>
                <a:latin typeface="Segoe UI" panose="020B0502040204020203" pitchFamily="34" charset="0"/>
                <a:ea typeface="+mn-ea"/>
                <a:cs typeface="+mn-cs"/>
              </a:rPr>
              <a:t>master.html</a:t>
            </a:r>
            <a:r>
              <a:rPr lang="en-US" sz="882" kern="1200" dirty="0">
                <a:solidFill>
                  <a:schemeClr val="tx1"/>
                </a:solidFill>
                <a:effectLst/>
                <a:latin typeface="Segoe UI" panose="020B0502040204020203" pitchFamily="34" charset="0"/>
                <a:ea typeface="+mn-ea"/>
                <a:cs typeface="+mn-cs"/>
              </a:rPr>
              <a:t> becomes a template for output, and you customize the output for each page by passing a variable named message into the template and referencing that variable in the template using {{ ... }} expressions. For more information on using templates in Flask, see </a:t>
            </a:r>
            <a:r>
              <a:rPr lang="en-US" sz="882" u="sng" kern="1200" dirty="0">
                <a:solidFill>
                  <a:schemeClr val="tx1"/>
                </a:solidFill>
                <a:effectLst/>
                <a:latin typeface="Segoe UI" panose="020B0502040204020203" pitchFamily="34" charset="0"/>
                <a:ea typeface="+mn-ea"/>
                <a:cs typeface="+mn-cs"/>
                <a:hlinkClick r:id="rId3"/>
              </a:rPr>
              <a:t>Templates</a:t>
            </a:r>
            <a:r>
              <a:rPr lang="en-US" sz="882" kern="1200" dirty="0">
                <a:solidFill>
                  <a:schemeClr val="tx1"/>
                </a:solidFill>
                <a:effectLst/>
                <a:latin typeface="Segoe UI" panose="020B0502040204020203" pitchFamily="34" charset="0"/>
                <a:ea typeface="+mn-ea"/>
                <a:cs typeface="+mn-cs"/>
              </a:rPr>
              <a:t>.</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7224318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1" kern="1200" dirty="0">
                <a:solidFill>
                  <a:schemeClr val="tx1"/>
                </a:solidFill>
                <a:effectLst/>
                <a:latin typeface="Segoe UI" panose="020B0502040204020203" pitchFamily="34" charset="0"/>
                <a:ea typeface="+mn-ea"/>
                <a:cs typeface="+mn-cs"/>
              </a:rPr>
              <a:t>Jinja control flow expressions</a:t>
            </a:r>
          </a:p>
          <a:p>
            <a:r>
              <a:rPr lang="en-US" sz="882" kern="1200" dirty="0">
                <a:solidFill>
                  <a:schemeClr val="tx1"/>
                </a:solidFill>
                <a:effectLst/>
                <a:latin typeface="Segoe UI" panose="020B0502040204020203" pitchFamily="34" charset="0"/>
                <a:ea typeface="+mn-ea"/>
                <a:cs typeface="+mn-cs"/>
              </a:rPr>
              <a:t>Expressions delimited by {{ and }} aren’t the only special expressions that Flask supports. Through its templating language, Jinja, Flask also supports control flow statements enclosed in {% and %}. For example, the following HTML template displays a default message in a page if the message variable isn’t defined.</a:t>
            </a:r>
          </a:p>
          <a:p>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Alternatively, expressions such as these can even be used to conditionally run JavaScript code.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7692110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Control-of-flow statements are frequently used in conjunction with Flask’s flash() function to display error messages. Let’s say you encounter an error condition in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and want to display a message to the user in a JavaScript alert box. Here’s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complete with a statement to initialize the app’s secret_key property with a random number, which is required for flashing messages.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This example assumes that just one error message was flashed, but you can call flash() multiple times to queue up several messages and enumerate them with a {% for message in messages %} statement. For more information on message flashing in Flask, see </a:t>
            </a:r>
            <a:r>
              <a:rPr lang="en-US" sz="882" u="sng" kern="1200" dirty="0">
                <a:solidFill>
                  <a:schemeClr val="tx1"/>
                </a:solidFill>
                <a:effectLst/>
                <a:latin typeface="Segoe UI" panose="020B0502040204020203" pitchFamily="34" charset="0"/>
                <a:ea typeface="+mn-ea"/>
                <a:cs typeface="+mn-cs"/>
                <a:hlinkClick r:id="rId3"/>
              </a:rPr>
              <a:t>Message Flashing</a:t>
            </a:r>
            <a:r>
              <a:rPr lang="en-US" sz="882"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9451661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1" kern="1200" dirty="0">
                <a:solidFill>
                  <a:schemeClr val="tx1"/>
                </a:solidFill>
                <a:effectLst/>
                <a:latin typeface="Segoe UI" panose="020B0502040204020203" pitchFamily="34" charset="0"/>
                <a:ea typeface="+mn-ea"/>
                <a:cs typeface="+mn-cs"/>
              </a:rPr>
              <a:t>Static files</a:t>
            </a:r>
          </a:p>
          <a:p>
            <a:r>
              <a:rPr lang="en-US" sz="882" kern="1200" dirty="0">
                <a:solidFill>
                  <a:schemeClr val="tx1"/>
                </a:solidFill>
                <a:effectLst/>
                <a:latin typeface="Segoe UI" panose="020B0502040204020203" pitchFamily="34" charset="0"/>
                <a:ea typeface="+mn-ea"/>
                <a:cs typeface="+mn-cs"/>
              </a:rPr>
              <a:t>Most websites contain images, style sheets, and other static files that don’t change as the application runs. Flask looks for these files in a special subdirectory named “static.”</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Let’s say your site includes a style sheet named </a:t>
            </a:r>
            <a:r>
              <a:rPr lang="en-US" sz="882" b="1" kern="1200" dirty="0">
                <a:solidFill>
                  <a:schemeClr val="tx1"/>
                </a:solidFill>
                <a:effectLst/>
                <a:latin typeface="Segoe UI" panose="020B0502040204020203" pitchFamily="34" charset="0"/>
                <a:ea typeface="+mn-ea"/>
                <a:cs typeface="+mn-cs"/>
              </a:rPr>
              <a:t>main.css</a:t>
            </a:r>
            <a:r>
              <a:rPr lang="en-US" sz="882" kern="1200" dirty="0">
                <a:solidFill>
                  <a:schemeClr val="tx1"/>
                </a:solidFill>
                <a:effectLst/>
                <a:latin typeface="Segoe UI" panose="020B0502040204020203" pitchFamily="34" charset="0"/>
                <a:ea typeface="+mn-ea"/>
                <a:cs typeface="+mn-cs"/>
              </a:rPr>
              <a:t> and a banner named </a:t>
            </a:r>
            <a:r>
              <a:rPr lang="en-US" sz="882" b="1" kern="1200" dirty="0">
                <a:solidFill>
                  <a:schemeClr val="tx1"/>
                </a:solidFill>
                <a:effectLst/>
                <a:latin typeface="Segoe UI" panose="020B0502040204020203" pitchFamily="34" charset="0"/>
                <a:ea typeface="+mn-ea"/>
                <a:cs typeface="+mn-cs"/>
              </a:rPr>
              <a:t>banner.jpg</a:t>
            </a:r>
            <a:r>
              <a:rPr lang="en-US" sz="882" kern="1200" dirty="0">
                <a:solidFill>
                  <a:schemeClr val="tx1"/>
                </a:solidFill>
                <a:effectLst/>
                <a:latin typeface="Segoe UI" panose="020B0502040204020203" pitchFamily="34" charset="0"/>
                <a:ea typeface="+mn-ea"/>
                <a:cs typeface="+mn-cs"/>
              </a:rPr>
              <a:t>. You can drop these files into the “static” subdirectory and reference them in HTML this way:</a:t>
            </a:r>
          </a:p>
          <a:p>
            <a:endParaRPr lang="en-US" sz="882" kern="1200" dirty="0">
              <a:solidFill>
                <a:schemeClr val="tx1"/>
              </a:solidFill>
              <a:effectLst/>
              <a:latin typeface="Segoe UI" panose="020B0502040204020203" pitchFamily="34" charset="0"/>
              <a:ea typeface="+mn-ea"/>
              <a:cs typeface="+mn-cs"/>
            </a:endParaRPr>
          </a:p>
          <a:p>
            <a:pPr latinLnBrk="1"/>
            <a:r>
              <a:rPr lang="en-US" sz="882" b="1" kern="1200" dirty="0">
                <a:solidFill>
                  <a:schemeClr val="tx1"/>
                </a:solidFill>
                <a:effectLst/>
                <a:latin typeface="Segoe UI" panose="020B0502040204020203" pitchFamily="34" charset="0"/>
                <a:ea typeface="+mn-ea"/>
                <a:cs typeface="+mn-cs"/>
              </a:rPr>
              <a:t>&lt;link</a:t>
            </a:r>
            <a:r>
              <a:rPr lang="en-US" sz="882" kern="1200" dirty="0">
                <a:solidFill>
                  <a:schemeClr val="tx1"/>
                </a:solidFill>
                <a:effectLst/>
                <a:latin typeface="Segoe UI" panose="020B0502040204020203" pitchFamily="34" charset="0"/>
                <a:ea typeface="+mn-ea"/>
                <a:cs typeface="+mn-cs"/>
              </a:rPr>
              <a:t> rel="stylesheet" href="/static/main.css"</a:t>
            </a:r>
            <a:r>
              <a:rPr lang="en-US" sz="882" b="1" kern="1200" dirty="0">
                <a:solidFill>
                  <a:schemeClr val="tx1"/>
                </a:solidFill>
                <a:effectLst/>
                <a:latin typeface="Segoe UI" panose="020B0502040204020203" pitchFamily="34" charset="0"/>
                <a:ea typeface="+mn-ea"/>
                <a:cs typeface="+mn-cs"/>
              </a:rPr>
              <a:t>&gt;</a:t>
            </a:r>
            <a:br>
              <a:rPr lang="en-US" sz="882" kern="1200" dirty="0">
                <a:solidFill>
                  <a:schemeClr val="tx1"/>
                </a:solidFill>
                <a:effectLst/>
                <a:latin typeface="Segoe UI" panose="020B0502040204020203" pitchFamily="34" charset="0"/>
                <a:ea typeface="+mn-ea"/>
                <a:cs typeface="+mn-cs"/>
              </a:rPr>
            </a:br>
            <a:r>
              <a:rPr lang="en-US" sz="882" b="1" kern="1200" dirty="0">
                <a:solidFill>
                  <a:schemeClr val="tx1"/>
                </a:solidFill>
                <a:effectLst/>
                <a:latin typeface="Segoe UI" panose="020B0502040204020203" pitchFamily="34" charset="0"/>
                <a:ea typeface="+mn-ea"/>
                <a:cs typeface="+mn-cs"/>
              </a:rPr>
              <a:t>&lt;img</a:t>
            </a:r>
            <a:r>
              <a:rPr lang="en-US" sz="882" kern="1200" dirty="0">
                <a:solidFill>
                  <a:schemeClr val="tx1"/>
                </a:solidFill>
                <a:effectLst/>
                <a:latin typeface="Segoe UI" panose="020B0502040204020203" pitchFamily="34" charset="0"/>
                <a:ea typeface="+mn-ea"/>
                <a:cs typeface="+mn-cs"/>
              </a:rPr>
              <a:t> src="/static/banner.jpg"</a:t>
            </a:r>
            <a:r>
              <a:rPr lang="en-US" sz="882" b="1" kern="1200" dirty="0">
                <a:solidFill>
                  <a:schemeClr val="tx1"/>
                </a:solidFill>
                <a:effectLst/>
                <a:latin typeface="Segoe UI" panose="020B0502040204020203" pitchFamily="34" charset="0"/>
                <a:ea typeface="+mn-ea"/>
                <a:cs typeface="+mn-cs"/>
              </a:rPr>
              <a:t>&gt;</a:t>
            </a:r>
          </a:p>
          <a:p>
            <a:pPr latinLnBrk="1"/>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You can also use Flask’s url_for() function to resolve these URLs:</a:t>
            </a:r>
          </a:p>
          <a:p>
            <a:endParaRPr lang="en-US" sz="882" kern="1200" dirty="0">
              <a:solidFill>
                <a:schemeClr val="tx1"/>
              </a:solidFill>
              <a:effectLst/>
              <a:latin typeface="Segoe UI" panose="020B0502040204020203" pitchFamily="34" charset="0"/>
              <a:ea typeface="+mn-ea"/>
              <a:cs typeface="+mn-cs"/>
            </a:endParaRPr>
          </a:p>
          <a:p>
            <a:pPr latinLnBrk="1"/>
            <a:r>
              <a:rPr lang="en-US" sz="882" b="1" kern="1200" dirty="0">
                <a:solidFill>
                  <a:schemeClr val="tx1"/>
                </a:solidFill>
                <a:effectLst/>
                <a:latin typeface="Segoe UI" panose="020B0502040204020203" pitchFamily="34" charset="0"/>
                <a:ea typeface="+mn-ea"/>
                <a:cs typeface="+mn-cs"/>
              </a:rPr>
              <a:t>&lt;link</a:t>
            </a:r>
            <a:r>
              <a:rPr lang="en-US" sz="882" kern="1200" dirty="0">
                <a:solidFill>
                  <a:schemeClr val="tx1"/>
                </a:solidFill>
                <a:effectLst/>
                <a:latin typeface="Segoe UI" panose="020B0502040204020203" pitchFamily="34" charset="0"/>
                <a:ea typeface="+mn-ea"/>
                <a:cs typeface="+mn-cs"/>
              </a:rPr>
              <a:t> rel="stylesheet" href="url_for('static', filename='main.css')"</a:t>
            </a:r>
            <a:r>
              <a:rPr lang="en-US" sz="882" b="1" kern="1200" dirty="0">
                <a:solidFill>
                  <a:schemeClr val="tx1"/>
                </a:solidFill>
                <a:effectLst/>
                <a:latin typeface="Segoe UI" panose="020B0502040204020203" pitchFamily="34" charset="0"/>
                <a:ea typeface="+mn-ea"/>
                <a:cs typeface="+mn-cs"/>
              </a:rPr>
              <a:t>&gt;</a:t>
            </a:r>
            <a:br>
              <a:rPr lang="en-US" sz="882" kern="1200" dirty="0">
                <a:solidFill>
                  <a:schemeClr val="tx1"/>
                </a:solidFill>
                <a:effectLst/>
                <a:latin typeface="Segoe UI" panose="020B0502040204020203" pitchFamily="34" charset="0"/>
                <a:ea typeface="+mn-ea"/>
                <a:cs typeface="+mn-cs"/>
              </a:rPr>
            </a:br>
            <a:r>
              <a:rPr lang="en-US" sz="882" b="1" kern="1200" dirty="0">
                <a:solidFill>
                  <a:schemeClr val="tx1"/>
                </a:solidFill>
                <a:effectLst/>
                <a:latin typeface="Segoe UI" panose="020B0502040204020203" pitchFamily="34" charset="0"/>
                <a:ea typeface="+mn-ea"/>
                <a:cs typeface="+mn-cs"/>
              </a:rPr>
              <a:t>&lt;img</a:t>
            </a:r>
            <a:r>
              <a:rPr lang="en-US" sz="882" kern="1200" dirty="0">
                <a:solidFill>
                  <a:schemeClr val="tx1"/>
                </a:solidFill>
                <a:effectLst/>
                <a:latin typeface="Segoe UI" panose="020B0502040204020203" pitchFamily="34" charset="0"/>
                <a:ea typeface="+mn-ea"/>
                <a:cs typeface="+mn-cs"/>
              </a:rPr>
              <a:t> src="url_for('static', filename='banner.jpg’)”</a:t>
            </a:r>
            <a:r>
              <a:rPr lang="en-US" sz="882" b="1" kern="1200" dirty="0">
                <a:solidFill>
                  <a:schemeClr val="tx1"/>
                </a:solidFill>
                <a:effectLst/>
                <a:latin typeface="Segoe UI" panose="020B0502040204020203" pitchFamily="34" charset="0"/>
                <a:ea typeface="+mn-ea"/>
                <a:cs typeface="+mn-cs"/>
              </a:rPr>
              <a:t>&gt;</a:t>
            </a:r>
          </a:p>
          <a:p>
            <a:pPr latinLnBrk="1"/>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One benefit of using url_for() is that the resulting URLs are absolute, which sidesteps issues that sometimes arise when browsers handle relative URLs in inconsistent ways.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424904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34194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Now that you have an environment for Python and Flask prepared and have the basics of Flask under your belt, it’s time to build a website. A Flask website begins with an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file and basic assets such as HTML, CSS, and images. You will start by using </a:t>
            </a:r>
            <a:r>
              <a:rPr lang="en-US" sz="882" u="sng" kern="1200" dirty="0">
                <a:solidFill>
                  <a:schemeClr val="tx1"/>
                </a:solidFill>
                <a:effectLst/>
                <a:latin typeface="Segoe UI" panose="020B0502040204020203" pitchFamily="34" charset="0"/>
                <a:ea typeface="+mn-ea"/>
                <a:cs typeface="+mn-cs"/>
                <a:hlinkClick r:id="rId3"/>
              </a:rPr>
              <a:t>Git</a:t>
            </a:r>
            <a:r>
              <a:rPr lang="en-US" sz="882" kern="1200" dirty="0">
                <a:solidFill>
                  <a:schemeClr val="tx1"/>
                </a:solidFill>
                <a:effectLst/>
                <a:latin typeface="Segoe UI" panose="020B0502040204020203" pitchFamily="34" charset="0"/>
                <a:ea typeface="+mn-ea"/>
                <a:cs typeface="+mn-cs"/>
              </a:rPr>
              <a:t> to download a set of starter files for the Contoso Travel site. Then you will enhance the site to support photo uploads.</a:t>
            </a:r>
          </a:p>
          <a:p>
            <a:endParaRPr lang="en-US" dirty="0"/>
          </a:p>
          <a:p>
            <a:pPr lvl="0"/>
            <a:r>
              <a:rPr lang="en-US" sz="882" b="1" kern="1200" dirty="0">
                <a:solidFill>
                  <a:schemeClr val="tx1"/>
                </a:solidFill>
                <a:effectLst/>
                <a:latin typeface="Segoe UI" panose="020B0502040204020203" pitchFamily="34" charset="0"/>
                <a:ea typeface="+mn-ea"/>
                <a:cs typeface="+mn-cs"/>
              </a:rPr>
              <a:t>Note: </a:t>
            </a:r>
            <a:r>
              <a:rPr lang="en-US" sz="882" kern="1200" dirty="0">
                <a:solidFill>
                  <a:schemeClr val="tx1"/>
                </a:solidFill>
                <a:effectLst/>
                <a:latin typeface="Segoe UI" panose="020B0502040204020203" pitchFamily="34" charset="0"/>
                <a:ea typeface="+mn-ea"/>
                <a:cs typeface="+mn-cs"/>
              </a:rPr>
              <a:t>If </a:t>
            </a:r>
            <a:r>
              <a:rPr lang="en-US" sz="882" u="sng" kern="1200" dirty="0">
                <a:solidFill>
                  <a:schemeClr val="tx1"/>
                </a:solidFill>
                <a:effectLst/>
                <a:latin typeface="Segoe UI" panose="020B0502040204020203" pitchFamily="34" charset="0"/>
                <a:ea typeface="+mn-ea"/>
                <a:cs typeface="+mn-cs"/>
                <a:hlinkClick r:id="rId3"/>
              </a:rPr>
              <a:t>Git</a:t>
            </a:r>
            <a:r>
              <a:rPr lang="en-US" sz="882" kern="1200" dirty="0">
                <a:solidFill>
                  <a:schemeClr val="tx1"/>
                </a:solidFill>
                <a:effectLst/>
                <a:latin typeface="Segoe UI" panose="020B0502040204020203" pitchFamily="34" charset="0"/>
                <a:ea typeface="+mn-ea"/>
                <a:cs typeface="+mn-cs"/>
              </a:rPr>
              <a:t> isn’t installed on your computer, go to the </a:t>
            </a:r>
            <a:r>
              <a:rPr lang="en-US" sz="882" u="sng" kern="1200" dirty="0">
                <a:solidFill>
                  <a:schemeClr val="tx1"/>
                </a:solidFill>
                <a:effectLst/>
                <a:latin typeface="Segoe UI" panose="020B0502040204020203" pitchFamily="34" charset="0"/>
                <a:ea typeface="+mn-ea"/>
                <a:cs typeface="+mn-cs"/>
                <a:hlinkClick r:id="rId4"/>
              </a:rPr>
              <a:t>Git website</a:t>
            </a:r>
            <a:r>
              <a:rPr lang="en-US" sz="882" kern="1200" dirty="0">
                <a:solidFill>
                  <a:schemeClr val="tx1"/>
                </a:solidFill>
                <a:effectLst/>
                <a:latin typeface="Segoe UI" panose="020B0502040204020203" pitchFamily="34" charset="0"/>
                <a:ea typeface="+mn-ea"/>
                <a:cs typeface="+mn-cs"/>
              </a:rPr>
              <a:t> and install it now. Versions are available for Windows, macOS, and Linux.</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In a Command Prompt window or terminal, use cd to switch to the project directory you created in the previous subsection. Then use the following command to clone the GitHub repo containing the starter files for the website:</a:t>
            </a:r>
          </a:p>
          <a:p>
            <a:pPr lvl="0"/>
            <a:endParaRPr lang="en-US" sz="882" kern="1200" dirty="0">
              <a:solidFill>
                <a:schemeClr val="tx1"/>
              </a:solidFill>
              <a:effectLst/>
              <a:latin typeface="Segoe UI" panose="020B0502040204020203" pitchFamily="34" charset="0"/>
              <a:ea typeface="+mn-ea"/>
              <a:cs typeface="+mn-cs"/>
            </a:endParaRPr>
          </a:p>
          <a:p>
            <a:pPr lvl="0" latinLnBrk="1"/>
            <a:r>
              <a:rPr lang="en-US" sz="882" kern="1200" dirty="0">
                <a:solidFill>
                  <a:schemeClr val="tx1"/>
                </a:solidFill>
                <a:effectLst/>
                <a:latin typeface="Segoe UI" panose="020B0502040204020203" pitchFamily="34" charset="0"/>
                <a:ea typeface="+mn-ea"/>
                <a:cs typeface="+mn-cs"/>
              </a:rPr>
              <a:t>git clone https://github.com/MicrosoftDocs/mslearn-ai-web-app-flask.git .</a:t>
            </a:r>
          </a:p>
          <a:p>
            <a:pPr lvl="0"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Don’t forget to include the period at the end of the command. Otherwise, the files will be copied into a subdirectory of the project directory rather than into the project directory itself.</a:t>
            </a:r>
          </a:p>
          <a:p>
            <a:endParaRPr lang="en-US" dirty="0"/>
          </a:p>
          <a:p>
            <a:pPr lvl="0"/>
            <a:r>
              <a:rPr lang="en-US" sz="900" kern="1200" dirty="0">
                <a:solidFill>
                  <a:schemeClr val="tx1"/>
                </a:solidFill>
                <a:effectLst/>
                <a:latin typeface="Segoe UI" panose="020B0502040204020203" pitchFamily="34" charset="0"/>
                <a:ea typeface="+mn-ea"/>
                <a:cs typeface="+mn-cs"/>
              </a:rPr>
              <a:t>Take a moment to browse the files that were copied into the project directory. Verify that they include:</a:t>
            </a:r>
          </a:p>
          <a:p>
            <a:pPr lvl="0"/>
            <a:endParaRPr lang="en-US" sz="900" kern="1200" dirty="0">
              <a:solidFill>
                <a:schemeClr val="tx1"/>
              </a:solidFill>
              <a:effectLst/>
              <a:latin typeface="Segoe UI" panose="020B0502040204020203" pitchFamily="34" charset="0"/>
              <a:ea typeface="+mn-ea"/>
              <a:cs typeface="+mn-cs"/>
            </a:endParaRPr>
          </a:p>
          <a:p>
            <a:pPr lvl="1"/>
            <a:r>
              <a:rPr lang="en-US" sz="900" b="1" kern="1200" dirty="0">
                <a:solidFill>
                  <a:schemeClr val="tx1"/>
                </a:solidFill>
                <a:effectLst/>
                <a:latin typeface="Segoe UI" panose="020B0502040204020203" pitchFamily="34" charset="0"/>
                <a:ea typeface="+mn-ea"/>
                <a:cs typeface="+mn-cs"/>
              </a:rPr>
              <a:t>app.py</a:t>
            </a:r>
            <a:r>
              <a:rPr lang="en-US" sz="900" kern="1200" dirty="0">
                <a:solidFill>
                  <a:schemeClr val="tx1"/>
                </a:solidFill>
                <a:effectLst/>
                <a:latin typeface="Segoe UI" panose="020B0502040204020203" pitchFamily="34" charset="0"/>
                <a:ea typeface="+mn-ea"/>
                <a:cs typeface="+mn-cs"/>
              </a:rPr>
              <a:t>, which holds the Python code that drives the site</a:t>
            </a:r>
          </a:p>
          <a:p>
            <a:pPr lvl="1"/>
            <a:r>
              <a:rPr lang="en-US" sz="900" b="1" kern="1200" dirty="0">
                <a:solidFill>
                  <a:schemeClr val="tx1"/>
                </a:solidFill>
                <a:effectLst/>
                <a:latin typeface="Segoe UI" panose="020B0502040204020203" pitchFamily="34" charset="0"/>
                <a:ea typeface="+mn-ea"/>
                <a:cs typeface="+mn-cs"/>
              </a:rPr>
              <a:t>templates/index.html</a:t>
            </a:r>
            <a:r>
              <a:rPr lang="en-US" sz="900" kern="1200" dirty="0">
                <a:solidFill>
                  <a:schemeClr val="tx1"/>
                </a:solidFill>
                <a:effectLst/>
                <a:latin typeface="Segoe UI" panose="020B0502040204020203" pitchFamily="34" charset="0"/>
                <a:ea typeface="+mn-ea"/>
                <a:cs typeface="+mn-cs"/>
              </a:rPr>
              <a:t>, which contains the site’s home page</a:t>
            </a:r>
          </a:p>
          <a:p>
            <a:pPr lvl="1"/>
            <a:r>
              <a:rPr lang="en-US" sz="900" b="1" kern="1200" dirty="0">
                <a:solidFill>
                  <a:schemeClr val="tx1"/>
                </a:solidFill>
                <a:effectLst/>
                <a:latin typeface="Segoe UI" panose="020B0502040204020203" pitchFamily="34" charset="0"/>
                <a:ea typeface="+mn-ea"/>
                <a:cs typeface="+mn-cs"/>
              </a:rPr>
              <a:t>static/main.css</a:t>
            </a:r>
            <a:r>
              <a:rPr lang="en-US" sz="900" kern="1200" dirty="0">
                <a:solidFill>
                  <a:schemeClr val="tx1"/>
                </a:solidFill>
                <a:effectLst/>
                <a:latin typeface="Segoe UI" panose="020B0502040204020203" pitchFamily="34" charset="0"/>
                <a:ea typeface="+mn-ea"/>
                <a:cs typeface="+mn-cs"/>
              </a:rPr>
              <a:t>, which contains CSS to dress up the home page</a:t>
            </a:r>
          </a:p>
          <a:p>
            <a:pPr lvl="1"/>
            <a:r>
              <a:rPr lang="en-US" sz="900" b="1" kern="1200" dirty="0">
                <a:solidFill>
                  <a:schemeClr val="tx1"/>
                </a:solidFill>
                <a:effectLst/>
                <a:latin typeface="Segoe UI" panose="020B0502040204020203" pitchFamily="34" charset="0"/>
                <a:ea typeface="+mn-ea"/>
                <a:cs typeface="+mn-cs"/>
              </a:rPr>
              <a:t>static/banner.jpg</a:t>
            </a:r>
            <a:r>
              <a:rPr lang="en-US" sz="900" kern="1200" dirty="0">
                <a:solidFill>
                  <a:schemeClr val="tx1"/>
                </a:solidFill>
                <a:effectLst/>
                <a:latin typeface="Segoe UI" panose="020B0502040204020203" pitchFamily="34" charset="0"/>
                <a:ea typeface="+mn-ea"/>
                <a:cs typeface="+mn-cs"/>
              </a:rPr>
              <a:t>, which contains the website banner</a:t>
            </a:r>
          </a:p>
          <a:p>
            <a:pPr lvl="1"/>
            <a:r>
              <a:rPr lang="en-US" sz="900" b="1" kern="1200" dirty="0">
                <a:solidFill>
                  <a:schemeClr val="tx1"/>
                </a:solidFill>
                <a:effectLst/>
                <a:latin typeface="Segoe UI" panose="020B0502040204020203" pitchFamily="34" charset="0"/>
                <a:ea typeface="+mn-ea"/>
                <a:cs typeface="+mn-cs"/>
              </a:rPr>
              <a:t>static/placeholder.jpg</a:t>
            </a:r>
            <a:r>
              <a:rPr lang="en-US" sz="900" kern="1200" dirty="0">
                <a:solidFill>
                  <a:schemeClr val="tx1"/>
                </a:solidFill>
                <a:effectLst/>
                <a:latin typeface="Segoe UI" panose="020B0502040204020203" pitchFamily="34" charset="0"/>
                <a:ea typeface="+mn-ea"/>
                <a:cs typeface="+mn-cs"/>
              </a:rPr>
              <a:t>, which contains a placeholder image for photos that have yet to be uploaded</a:t>
            </a:r>
          </a:p>
          <a:p>
            <a:pPr lvl="1"/>
            <a:endParaRPr lang="en-US" sz="900" kern="1200" dirty="0">
              <a:solidFill>
                <a:schemeClr val="tx1"/>
              </a:solidFill>
              <a:effectLst/>
              <a:latin typeface="Segoe UI" panose="020B0502040204020203" pitchFamily="34" charset="0"/>
              <a:ea typeface="+mn-ea"/>
              <a:cs typeface="+mn-cs"/>
            </a:endParaRPr>
          </a:p>
          <a:p>
            <a:pPr lvl="0"/>
            <a:r>
              <a:rPr lang="en-US" sz="900" kern="1200" dirty="0">
                <a:solidFill>
                  <a:schemeClr val="tx1"/>
                </a:solidFill>
                <a:effectLst/>
                <a:latin typeface="Segoe UI" panose="020B0502040204020203" pitchFamily="34" charset="0"/>
                <a:ea typeface="+mn-ea"/>
                <a:cs typeface="+mn-cs"/>
              </a:rPr>
              <a:t>The contents of </a:t>
            </a:r>
            <a:r>
              <a:rPr lang="en-US" sz="900" b="1" kern="1200" dirty="0">
                <a:solidFill>
                  <a:schemeClr val="tx1"/>
                </a:solidFill>
                <a:effectLst/>
                <a:latin typeface="Segoe UI" panose="020B0502040204020203" pitchFamily="34" charset="0"/>
                <a:ea typeface="+mn-ea"/>
                <a:cs typeface="+mn-cs"/>
              </a:rPr>
              <a:t>app.py</a:t>
            </a:r>
            <a:r>
              <a:rPr lang="en-US" sz="900" b="0" kern="1200" dirty="0">
                <a:solidFill>
                  <a:schemeClr val="tx1"/>
                </a:solidFill>
                <a:effectLst/>
                <a:latin typeface="Segoe UI" panose="020B0502040204020203" pitchFamily="34" charset="0"/>
                <a:ea typeface="+mn-ea"/>
                <a:cs typeface="+mn-cs"/>
              </a:rPr>
              <a:t> are shown in the slide above.</a:t>
            </a:r>
          </a:p>
          <a:p>
            <a:pPr lvl="0"/>
            <a:endParaRPr lang="en-US" sz="900" b="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Currently, the app consists of a single page named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located in the “templates” subdirectory.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doesn’t contain any special expressions at the moment—it is simply a static file—but that will change as you develop the site.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loads the popular </a:t>
            </a:r>
            <a:r>
              <a:rPr lang="en-US" sz="882" u="sng" kern="1200" dirty="0">
                <a:solidFill>
                  <a:schemeClr val="tx1"/>
                </a:solidFill>
                <a:effectLst/>
                <a:latin typeface="Segoe UI" panose="020B0502040204020203" pitchFamily="34" charset="0"/>
                <a:ea typeface="+mn-ea"/>
                <a:cs typeface="+mn-cs"/>
                <a:hlinkClick r:id="rId5"/>
              </a:rPr>
              <a:t>Bootstrap</a:t>
            </a:r>
            <a:r>
              <a:rPr lang="en-US" sz="882" kern="1200" dirty="0">
                <a:solidFill>
                  <a:schemeClr val="tx1"/>
                </a:solidFill>
                <a:effectLst/>
                <a:latin typeface="Segoe UI" panose="020B0502040204020203" pitchFamily="34" charset="0"/>
                <a:ea typeface="+mn-ea"/>
                <a:cs typeface="+mn-cs"/>
              </a:rPr>
              <a:t> framework and uses it to make the page responsive. It also loads </a:t>
            </a:r>
            <a:r>
              <a:rPr lang="en-US" sz="882" b="1" kern="1200" dirty="0">
                <a:solidFill>
                  <a:schemeClr val="tx1"/>
                </a:solidFill>
                <a:effectLst/>
                <a:latin typeface="Segoe UI" panose="020B0502040204020203" pitchFamily="34" charset="0"/>
                <a:ea typeface="+mn-ea"/>
                <a:cs typeface="+mn-cs"/>
              </a:rPr>
              <a:t>main.css</a:t>
            </a:r>
            <a:r>
              <a:rPr lang="en-US" sz="882" kern="1200" dirty="0">
                <a:solidFill>
                  <a:schemeClr val="tx1"/>
                </a:solidFill>
                <a:effectLst/>
                <a:latin typeface="Segoe UI" panose="020B0502040204020203" pitchFamily="34" charset="0"/>
                <a:ea typeface="+mn-ea"/>
                <a:cs typeface="+mn-cs"/>
              </a:rPr>
              <a:t> from the “static” subdirectory and uses the CSS styles defined there to lend the page a professional appearance.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0731135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dirty="0">
                <a:solidFill>
                  <a:schemeClr val="tx1"/>
                </a:solidFill>
                <a:effectLst/>
                <a:latin typeface="Segoe UI" panose="020B0502040204020203" pitchFamily="34" charset="0"/>
                <a:ea typeface="+mn-ea"/>
                <a:cs typeface="+mn-cs"/>
              </a:rPr>
              <a:t>Return to the Command Prompt window or terminal where your virtual Python environment is active, and make sure that the project directory is the current directory.</a:t>
            </a:r>
          </a:p>
          <a:p>
            <a:pPr lvl="0"/>
            <a:endParaRPr lang="en-US" sz="882"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Note:</a:t>
            </a:r>
            <a:r>
              <a:rPr lang="en-US" sz="882" kern="1200" dirty="0">
                <a:solidFill>
                  <a:schemeClr val="tx1"/>
                </a:solidFill>
                <a:effectLst/>
                <a:latin typeface="Segoe UI" panose="020B0502040204020203" pitchFamily="34" charset="0"/>
                <a:ea typeface="+mn-ea"/>
                <a:cs typeface="+mn-cs"/>
              </a:rPr>
              <a:t> If you closed the Command Prompt window or terminal after activating the virtual environment, simply open a new one, use cd to switch to the project directory, and use the env\scripts\activate command (Windows) or source env/bin/activate command (macOS and Linux) to activate it again.</a:t>
            </a:r>
          </a:p>
          <a:p>
            <a:endParaRPr lang="en-US" dirty="0"/>
          </a:p>
          <a:p>
            <a:pPr lvl="0"/>
            <a:r>
              <a:rPr lang="en-US" sz="882" kern="1200" dirty="0">
                <a:solidFill>
                  <a:schemeClr val="tx1"/>
                </a:solidFill>
                <a:effectLst/>
                <a:latin typeface="Segoe UI" panose="020B0502040204020203" pitchFamily="34" charset="0"/>
                <a:ea typeface="+mn-ea"/>
                <a:cs typeface="+mn-cs"/>
              </a:rPr>
              <a:t>If you are running Windows, run the following command to create an environment variable named FLASK_ENV that tells Flask to run in development mode:</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kern="1200" dirty="0">
                <a:solidFill>
                  <a:schemeClr val="tx1"/>
                </a:solidFill>
                <a:effectLst/>
                <a:latin typeface="Segoe UI" panose="020B0502040204020203" pitchFamily="34" charset="0"/>
                <a:ea typeface="+mn-ea"/>
                <a:cs typeface="+mn-cs"/>
              </a:rPr>
              <a:t>set FLASK_ENV=development</a:t>
            </a:r>
          </a:p>
          <a:p>
            <a:pPr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If you are running Linux or macOS, use this command instead:</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kern="1200" dirty="0">
                <a:solidFill>
                  <a:schemeClr val="tx1"/>
                </a:solidFill>
                <a:effectLst/>
                <a:latin typeface="Segoe UI" panose="020B0502040204020203" pitchFamily="34" charset="0"/>
                <a:ea typeface="+mn-ea"/>
                <a:cs typeface="+mn-cs"/>
              </a:rPr>
              <a:t>export FLASK_ENV=development</a:t>
            </a:r>
          </a:p>
          <a:p>
            <a:pPr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Running Flask in development mode is helpful when you’re developing a website because Flask automatically reloads any files that change while the site is running. If you let Flask default to production mode and change the contents of an HTML file or other asset, you have to restart Flask to see the change in your browser.</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Now use the following command to start Flask:</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kern="1200" dirty="0">
                <a:solidFill>
                  <a:schemeClr val="tx1"/>
                </a:solidFill>
                <a:effectLst/>
                <a:latin typeface="Segoe UI" panose="020B0502040204020203" pitchFamily="34" charset="0"/>
                <a:ea typeface="+mn-ea"/>
                <a:cs typeface="+mn-cs"/>
              </a:rPr>
              <a:t>flask run</a:t>
            </a:r>
          </a:p>
          <a:p>
            <a:pPr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Open a browser and navigate to http://localhost:5000. Confirm that the website appears in the browser as shown in the slide.</a:t>
            </a:r>
          </a:p>
          <a:p>
            <a:pPr lvl="0"/>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The page isn’t functional yet. It doesn’t support photo uploads, even though the user interface for doing so is in place. The next step is to modify the site to allow users to upload photos.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218507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 this exercise, you will modify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and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so that users can upload photos to the website. You can use any text editor you’d like, but we recommend using Visual Studio Code—Microsoft’s free, lightweight source-code editor for Windows, macOS, and Linux that features IntelliSense, integrated Git support, and more.</a:t>
            </a:r>
          </a:p>
          <a:p>
            <a:endParaRPr lang="en-US" sz="882" kern="1200" dirty="0">
              <a:solidFill>
                <a:schemeClr val="tx1"/>
              </a:solidFill>
              <a:effectLst/>
              <a:latin typeface="Segoe UI" panose="020B0502040204020203" pitchFamily="34" charset="0"/>
              <a:ea typeface="+mn-ea"/>
              <a:cs typeface="+mn-cs"/>
            </a:endParaRPr>
          </a:p>
          <a:p>
            <a:pPr lvl="0"/>
            <a:r>
              <a:rPr lang="en-US" sz="882" b="1" kern="1200" dirty="0">
                <a:solidFill>
                  <a:schemeClr val="tx1"/>
                </a:solidFill>
                <a:effectLst/>
                <a:latin typeface="Segoe UI" panose="020B0502040204020203" pitchFamily="34" charset="0"/>
                <a:ea typeface="+mn-ea"/>
                <a:cs typeface="+mn-cs"/>
              </a:rPr>
              <a:t>Note: </a:t>
            </a:r>
            <a:r>
              <a:rPr lang="en-US" sz="882" kern="1200" dirty="0">
                <a:solidFill>
                  <a:schemeClr val="tx1"/>
                </a:solidFill>
                <a:effectLst/>
                <a:latin typeface="Segoe UI" panose="020B0502040204020203" pitchFamily="34" charset="0"/>
                <a:ea typeface="+mn-ea"/>
                <a:cs typeface="+mn-cs"/>
              </a:rPr>
              <a:t>If Visual Studio Code isn’t installed on your PC, go to </a:t>
            </a:r>
            <a:r>
              <a:rPr lang="en-US" sz="882" u="sng" kern="1200" dirty="0">
                <a:solidFill>
                  <a:schemeClr val="tx1"/>
                </a:solidFill>
                <a:effectLst/>
                <a:latin typeface="Segoe UI" panose="020B0502040204020203" pitchFamily="34" charset="0"/>
                <a:ea typeface="+mn-ea"/>
                <a:cs typeface="+mn-cs"/>
                <a:hlinkClick r:id="rId3"/>
              </a:rPr>
              <a:t>https://code.visualstudio.com/</a:t>
            </a:r>
            <a:r>
              <a:rPr lang="en-US" sz="882" kern="1200" dirty="0">
                <a:solidFill>
                  <a:schemeClr val="tx1"/>
                </a:solidFill>
                <a:effectLst/>
                <a:latin typeface="Segoe UI" panose="020B0502040204020203" pitchFamily="34" charset="0"/>
                <a:ea typeface="+mn-ea"/>
                <a:cs typeface="+mn-cs"/>
              </a:rPr>
              <a:t> and install it now.</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Start Visual Studio Code and use the </a:t>
            </a:r>
            <a:r>
              <a:rPr lang="en-US" sz="882" b="1" kern="1200" dirty="0">
                <a:solidFill>
                  <a:schemeClr val="tx1"/>
                </a:solidFill>
                <a:effectLst/>
                <a:latin typeface="Segoe UI" panose="020B0502040204020203" pitchFamily="34" charset="0"/>
                <a:ea typeface="+mn-ea"/>
                <a:cs typeface="+mn-cs"/>
              </a:rPr>
              <a:t>File</a:t>
            </a:r>
            <a:r>
              <a:rPr lang="en-US" sz="882" kern="1200" dirty="0">
                <a:solidFill>
                  <a:schemeClr val="tx1"/>
                </a:solidFill>
                <a:effectLst/>
                <a:latin typeface="Segoe UI" panose="020B0502040204020203" pitchFamily="34" charset="0"/>
                <a:ea typeface="+mn-ea"/>
                <a:cs typeface="+mn-cs"/>
              </a:rPr>
              <a:t> &gt; </a:t>
            </a:r>
            <a:r>
              <a:rPr lang="en-US" sz="882" b="1" kern="1200" dirty="0">
                <a:solidFill>
                  <a:schemeClr val="tx1"/>
                </a:solidFill>
                <a:effectLst/>
                <a:latin typeface="Segoe UI" panose="020B0502040204020203" pitchFamily="34" charset="0"/>
                <a:ea typeface="+mn-ea"/>
                <a:cs typeface="+mn-cs"/>
              </a:rPr>
              <a:t>Open Folder…</a:t>
            </a:r>
            <a:r>
              <a:rPr lang="en-US" sz="882" kern="1200" dirty="0">
                <a:solidFill>
                  <a:schemeClr val="tx1"/>
                </a:solidFill>
                <a:effectLst/>
                <a:latin typeface="Segoe UI" panose="020B0502040204020203" pitchFamily="34" charset="0"/>
                <a:ea typeface="+mn-ea"/>
                <a:cs typeface="+mn-cs"/>
              </a:rPr>
              <a:t> command to open the project directory containing the website.</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Use Visual Studio Code’s Explorer to open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in the “templates” folder. This is the website’s home page, and the one that’s used to upload photos.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9186542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Paste the &lt;script&gt; block in the slide into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immediately before the closing &lt;/body&gt; tag near the bottom of the file.</a:t>
            </a:r>
          </a:p>
          <a:p>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The purpose of the second block of code in the slide is code is simple: to display an open-file dialog box when the user clicks the page’s </a:t>
            </a:r>
            <a:r>
              <a:rPr lang="en-US" sz="882" b="1" kern="1200" dirty="0">
                <a:solidFill>
                  <a:schemeClr val="tx1"/>
                </a:solidFill>
                <a:effectLst/>
                <a:latin typeface="Segoe UI" panose="020B0502040204020203" pitchFamily="34" charset="0"/>
                <a:ea typeface="+mn-ea"/>
                <a:cs typeface="+mn-cs"/>
              </a:rPr>
              <a:t>Upload Photo</a:t>
            </a:r>
            <a:r>
              <a:rPr lang="en-US" sz="882" kern="1200" dirty="0">
                <a:solidFill>
                  <a:schemeClr val="tx1"/>
                </a:solidFill>
                <a:effectLst/>
                <a:latin typeface="Segoe UI" panose="020B0502040204020203" pitchFamily="34" charset="0"/>
                <a:ea typeface="+mn-ea"/>
                <a:cs typeface="+mn-cs"/>
              </a:rPr>
              <a:t> button, and to upload the selected image when the dialog box is dismissed. It works by using jQuery to simulate clicks of the buttons in a hidden file-upload control defined in </a:t>
            </a:r>
            <a:r>
              <a:rPr lang="en-US" sz="882" b="1" kern="1200" dirty="0">
                <a:solidFill>
                  <a:schemeClr val="tx1"/>
                </a:solidFill>
                <a:effectLst/>
                <a:latin typeface="Segoe UI" panose="020B0502040204020203" pitchFamily="34" charset="0"/>
                <a:ea typeface="+mn-ea"/>
                <a:cs typeface="+mn-cs"/>
              </a:rPr>
              <a:t>index.html</a:t>
            </a:r>
            <a:r>
              <a:rPr lang="en-US" sz="882" b="0" kern="1200" dirty="0">
                <a:solidFill>
                  <a:schemeClr val="tx1"/>
                </a:solidFill>
                <a:effectLst/>
                <a:latin typeface="Segoe UI" panose="020B0502040204020203" pitchFamily="34" charset="0"/>
                <a:ea typeface="+mn-ea"/>
                <a:cs typeface="+mn-cs"/>
              </a:rPr>
              <a:t>. (</a:t>
            </a:r>
            <a:r>
              <a:rPr lang="en-US" sz="882" kern="1200" dirty="0">
                <a:solidFill>
                  <a:schemeClr val="tx1"/>
                </a:solidFill>
                <a:effectLst/>
                <a:latin typeface="Segoe UI" panose="020B0502040204020203" pitchFamily="34" charset="0"/>
                <a:ea typeface="+mn-ea"/>
                <a:cs typeface="+mn-cs"/>
              </a:rPr>
              <a:t>This is a common trick used in webpages to hide the default file-upload control and replace it with something that offers a better user experience and is more easily styled.)</a:t>
            </a:r>
            <a:endParaRPr lang="en-US" sz="882" b="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3186819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Open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in Visual Studio Code, and replace its contents with the statements shown in the slide.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The revised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still serves up the content in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when the home page is requested. But when the user uploads a photo and the page is requested again with a POST command, the new code retrieves the uploaded image from the request (image = request.files["file"]), and then encodes it using base-64 to create a </a:t>
            </a:r>
            <a:r>
              <a:rPr lang="en-US" sz="882" u="sng" kern="1200" dirty="0">
                <a:solidFill>
                  <a:schemeClr val="tx1"/>
                </a:solidFill>
                <a:effectLst/>
                <a:latin typeface="Segoe UI" panose="020B0502040204020203" pitchFamily="34" charset="0"/>
                <a:ea typeface="+mn-ea"/>
                <a:cs typeface="+mn-cs"/>
                <a:hlinkClick r:id="rId3"/>
              </a:rPr>
              <a:t>data URI</a:t>
            </a:r>
            <a:r>
              <a:rPr lang="en-US" sz="882" kern="1200" dirty="0">
                <a:solidFill>
                  <a:schemeClr val="tx1"/>
                </a:solidFill>
                <a:effectLst/>
                <a:latin typeface="Segoe UI" panose="020B0502040204020203" pitchFamily="34" charset="0"/>
                <a:ea typeface="+mn-ea"/>
                <a:cs typeface="+mn-cs"/>
              </a:rPr>
              <a:t> and assigns the data URI to the &lt;img&gt; element declared in the page. This is a common technique for displaying an uploaded image in a webpage without writing the image to a temporary file on disk.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4482561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dirty="0">
                <a:solidFill>
                  <a:schemeClr val="tx1"/>
                </a:solidFill>
                <a:effectLst/>
                <a:latin typeface="Segoe UI" panose="020B0502040204020203" pitchFamily="34" charset="0"/>
                <a:ea typeface="+mn-ea"/>
                <a:cs typeface="+mn-cs"/>
              </a:rPr>
              <a:t>Return to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and find the &lt;img&gt; element on line 42. Replace /static/placeholder.png on that line with {{ image_uri }}. Here is the modified line:</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b="1" kern="1200" dirty="0">
                <a:solidFill>
                  <a:schemeClr val="tx1"/>
                </a:solidFill>
                <a:effectLst/>
                <a:latin typeface="Segoe UI" panose="020B0502040204020203" pitchFamily="34" charset="0"/>
                <a:ea typeface="+mn-ea"/>
                <a:cs typeface="+mn-cs"/>
              </a:rPr>
              <a:t>&lt;img</a:t>
            </a:r>
            <a:r>
              <a:rPr lang="en-US" sz="882" kern="1200" dirty="0">
                <a:solidFill>
                  <a:schemeClr val="tx1"/>
                </a:solidFill>
                <a:effectLst/>
                <a:latin typeface="Segoe UI" panose="020B0502040204020203" pitchFamily="34" charset="0"/>
                <a:ea typeface="+mn-ea"/>
                <a:cs typeface="+mn-cs"/>
              </a:rPr>
              <a:t> id="uploaded-image" src="{{ image_uri }}"</a:t>
            </a:r>
            <a:r>
              <a:rPr lang="en-US" sz="882" b="1" kern="1200" dirty="0">
                <a:solidFill>
                  <a:schemeClr val="tx1"/>
                </a:solidFill>
                <a:effectLst/>
                <a:latin typeface="Segoe UI" panose="020B0502040204020203" pitchFamily="34" charset="0"/>
                <a:ea typeface="+mn-ea"/>
                <a:cs typeface="+mn-cs"/>
              </a:rPr>
              <a:t>&gt;</a:t>
            </a:r>
          </a:p>
          <a:p>
            <a:pPr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What does this do? Notice the image_uri variable passed to render_template() in the modified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file. When the page is first requested, image_uri points to the placeholder image. When the page is requested again because an image was uploaded, image_uri holds the data URI created from the image. Consequently, when the user uploads a photo, the photo replaces the placeholder image on the page.</a:t>
            </a:r>
          </a:p>
          <a:p>
            <a:pPr lvl="0"/>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Finish up by saving your changes to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and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0695559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Make sure that your changes have the desired effect by uploading a photo to the site.</a:t>
            </a:r>
          </a:p>
          <a:p>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Assuming that Flask is still running in the project directory (if it’s not, you can start it again with a flask run command), either refresh the page in your browser or open a new browser instance and navigate to http://localhost:5000.</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Click the </a:t>
            </a:r>
            <a:r>
              <a:rPr lang="en-US" sz="882" b="1" kern="1200" dirty="0">
                <a:solidFill>
                  <a:schemeClr val="tx1"/>
                </a:solidFill>
                <a:effectLst/>
                <a:latin typeface="Segoe UI" panose="020B0502040204020203" pitchFamily="34" charset="0"/>
                <a:ea typeface="+mn-ea"/>
                <a:cs typeface="+mn-cs"/>
              </a:rPr>
              <a:t>Upload Photo</a:t>
            </a:r>
            <a:r>
              <a:rPr lang="en-US" sz="882" kern="1200" dirty="0">
                <a:solidFill>
                  <a:schemeClr val="tx1"/>
                </a:solidFill>
                <a:effectLst/>
                <a:latin typeface="Segoe UI" panose="020B0502040204020203" pitchFamily="34" charset="0"/>
                <a:ea typeface="+mn-ea"/>
                <a:cs typeface="+mn-cs"/>
              </a:rPr>
              <a:t> button and select a photo from your local file system.</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Confirm that the photo you selected appears on the slide.</a:t>
            </a:r>
          </a:p>
          <a:p>
            <a:pPr lvl="0"/>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You now have a basic Flask website running that accepts photo uploads. The next step is to modify the site to extract text from those photos. That’s where Azure Cognitive Services come 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6994323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u="sng" kern="1200" dirty="0">
                <a:solidFill>
                  <a:schemeClr val="tx1"/>
                </a:solidFill>
                <a:effectLst/>
                <a:latin typeface="Segoe UI" panose="020B0502040204020203" pitchFamily="34" charset="0"/>
                <a:ea typeface="+mn-ea"/>
                <a:cs typeface="+mn-cs"/>
                <a:hlinkClick r:id="rId3"/>
              </a:rPr>
              <a:t>THIS IS THE KEY SLIDE – get here as fast as possible</a:t>
            </a:r>
          </a:p>
          <a:p>
            <a:endParaRPr lang="en-US" sz="900" u="sng" kern="1200" dirty="0">
              <a:solidFill>
                <a:schemeClr val="tx1"/>
              </a:solidFill>
              <a:effectLst/>
              <a:latin typeface="Segoe UI" panose="020B0502040204020203" pitchFamily="34" charset="0"/>
              <a:ea typeface="+mn-ea"/>
              <a:cs typeface="+mn-cs"/>
              <a:hlinkClick r:id="rId3"/>
            </a:endParaRPr>
          </a:p>
          <a:p>
            <a:endParaRPr lang="en-US" sz="900" u="sng" kern="1200" dirty="0">
              <a:solidFill>
                <a:schemeClr val="tx1"/>
              </a:solidFill>
              <a:effectLst/>
              <a:latin typeface="Segoe UI" panose="020B0502040204020203" pitchFamily="34" charset="0"/>
              <a:ea typeface="+mn-ea"/>
              <a:cs typeface="+mn-cs"/>
              <a:hlinkClick r:id="rId3"/>
            </a:endParaRPr>
          </a:p>
          <a:p>
            <a:endParaRPr lang="en-US" sz="900" u="sng" kern="1200" dirty="0">
              <a:solidFill>
                <a:schemeClr val="tx1"/>
              </a:solidFill>
              <a:effectLst/>
              <a:latin typeface="Segoe UI" panose="020B0502040204020203" pitchFamily="34" charset="0"/>
              <a:ea typeface="+mn-ea"/>
              <a:cs typeface="+mn-cs"/>
              <a:hlinkClick r:id="rId3"/>
            </a:endParaRPr>
          </a:p>
          <a:p>
            <a:r>
              <a:rPr lang="en-US" sz="900" u="sng" kern="1200" dirty="0">
                <a:solidFill>
                  <a:schemeClr val="tx1"/>
                </a:solidFill>
                <a:effectLst/>
                <a:latin typeface="Segoe UI" panose="020B0502040204020203" pitchFamily="34" charset="0"/>
                <a:ea typeface="+mn-ea"/>
                <a:cs typeface="+mn-cs"/>
                <a:hlinkClick r:id="rId3"/>
              </a:rPr>
              <a:t>Azure Cognitive Services</a:t>
            </a:r>
            <a:r>
              <a:rPr lang="en-US" sz="900" kern="1200" dirty="0">
                <a:solidFill>
                  <a:schemeClr val="tx1"/>
                </a:solidFill>
                <a:effectLst/>
                <a:latin typeface="Segoe UI" panose="020B0502040204020203" pitchFamily="34" charset="0"/>
                <a:ea typeface="+mn-ea"/>
                <a:cs typeface="+mn-cs"/>
              </a:rPr>
              <a:t> is a set of more than 20 services and APIs for infusing intelligence backed by machine learning and neural networks into the applications that you write. One member of the Cognitive Services family is the </a:t>
            </a:r>
            <a:r>
              <a:rPr lang="en-US" sz="900" u="sng" kern="1200" dirty="0">
                <a:solidFill>
                  <a:schemeClr val="tx1"/>
                </a:solidFill>
                <a:effectLst/>
                <a:latin typeface="Segoe UI" panose="020B0502040204020203" pitchFamily="34" charset="0"/>
                <a:ea typeface="+mn-ea"/>
                <a:cs typeface="+mn-cs"/>
                <a:hlinkClick r:id="rId4"/>
              </a:rPr>
              <a:t>Computer Vision API</a:t>
            </a:r>
            <a:r>
              <a:rPr lang="en-US" sz="900" kern="1200" dirty="0">
                <a:solidFill>
                  <a:schemeClr val="tx1"/>
                </a:solidFill>
                <a:effectLst/>
                <a:latin typeface="Segoe UI" panose="020B0502040204020203" pitchFamily="34" charset="0"/>
                <a:ea typeface="+mn-ea"/>
                <a:cs typeface="+mn-cs"/>
              </a:rPr>
              <a:t>, which can analyze images uploaded to it and:</a:t>
            </a:r>
          </a:p>
          <a:p>
            <a:endParaRPr lang="en-US" sz="900" kern="1200" dirty="0">
              <a:solidFill>
                <a:schemeClr val="tx1"/>
              </a:solidFill>
              <a:effectLst/>
              <a:latin typeface="Segoe UI" panose="020B0502040204020203" pitchFamily="34" charset="0"/>
              <a:ea typeface="+mn-ea"/>
              <a:cs typeface="+mn-cs"/>
            </a:endParaRPr>
          </a:p>
          <a:p>
            <a:pPr lvl="1"/>
            <a:r>
              <a:rPr lang="en-US" dirty="0">
                <a:effectLst/>
              </a:rPr>
              <a:t>Identify objects in the images.</a:t>
            </a:r>
          </a:p>
          <a:p>
            <a:pPr lvl="1"/>
            <a:r>
              <a:rPr lang="en-US" dirty="0">
                <a:effectLst/>
              </a:rPr>
              <a:t>Generate captions for the images (for example, “A woman riding a bicycle”).</a:t>
            </a:r>
          </a:p>
          <a:p>
            <a:pPr lvl="1"/>
            <a:r>
              <a:rPr lang="en-US" dirty="0">
                <a:effectLst/>
              </a:rPr>
              <a:t>Use Optical Character Recognition (OCR) to extract text from the images.</a:t>
            </a:r>
          </a:p>
          <a:p>
            <a:pPr lvl="1"/>
            <a:r>
              <a:rPr lang="en-US" dirty="0">
                <a:effectLst/>
              </a:rPr>
              <a:t>Find faces in the images and identify attributes of those faces such as age and gender.</a:t>
            </a:r>
          </a:p>
          <a:p>
            <a:pPr lvl="1"/>
            <a:r>
              <a:rPr lang="en-US" dirty="0">
                <a:effectLst/>
              </a:rPr>
              <a:t>Generate “smart thumbnails” centered around the subjects of the images.</a:t>
            </a:r>
          </a:p>
          <a:p>
            <a:pPr lvl="1"/>
            <a:r>
              <a:rPr lang="en-US" sz="900" kern="1200" dirty="0">
                <a:solidFill>
                  <a:schemeClr val="tx1"/>
                </a:solidFill>
                <a:effectLst/>
                <a:latin typeface="Segoe UI" panose="020B0502040204020203" pitchFamily="34" charset="0"/>
                <a:ea typeface="+mn-ea"/>
                <a:cs typeface="+mn-cs"/>
              </a:rPr>
              <a:t>Recognize famous people and landmarks in the images.</a:t>
            </a:r>
          </a:p>
          <a:p>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Like all Cognitive Services APIs, the Computer Vision API is invoked by placing calls over the Internet to a REST endpoint. Rather than placing those calls directly, you can use the </a:t>
            </a:r>
            <a:r>
              <a:rPr lang="en-US" sz="900" u="sng" kern="1200" dirty="0">
                <a:solidFill>
                  <a:schemeClr val="tx1"/>
                </a:solidFill>
                <a:effectLst/>
                <a:latin typeface="Segoe UI" panose="020B0502040204020203" pitchFamily="34" charset="0"/>
                <a:ea typeface="+mn-ea"/>
                <a:cs typeface="+mn-cs"/>
                <a:hlinkClick r:id="rId5"/>
              </a:rPr>
              <a:t>Python SDK for the Computer Vision API</a:t>
            </a:r>
            <a:r>
              <a:rPr lang="en-US" sz="900" kern="1200" dirty="0">
                <a:solidFill>
                  <a:schemeClr val="tx1"/>
                </a:solidFill>
                <a:effectLst/>
                <a:latin typeface="Segoe UI" panose="020B0502040204020203" pitchFamily="34" charset="0"/>
                <a:ea typeface="+mn-ea"/>
                <a:cs typeface="+mn-cs"/>
              </a:rPr>
              <a:t> to simplify your code. The SDK abstracts calls to the Computer Vision API and handles JSON payloads for you so that you don’t have to write code to generate and consume JSON yourself.</a:t>
            </a:r>
          </a:p>
          <a:p>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It is the OCR feature of the Computer Vision API that will enable the Contoso Travel site to extract text from images. In this unit, you will modify Contoso Travel to use the Computer Vision API to extract text from photos uploaded to the site.</a:t>
            </a:r>
          </a:p>
          <a:p>
            <a:endParaRPr lang="en-US" sz="900" kern="1200" dirty="0">
              <a:solidFill>
                <a:schemeClr val="tx1"/>
              </a:solidFill>
              <a:effectLst/>
              <a:latin typeface="Segoe UI" panose="020B0502040204020203" pitchFamily="34" charset="0"/>
              <a:ea typeface="+mn-ea"/>
              <a:cs typeface="+mn-cs"/>
            </a:endParaRPr>
          </a:p>
          <a:p>
            <a:r>
              <a:rPr lang="en-US" sz="900" b="1" u="sng" kern="1200" dirty="0">
                <a:solidFill>
                  <a:schemeClr val="tx1"/>
                </a:solidFill>
                <a:effectLst/>
                <a:latin typeface="Segoe UI" panose="020B0502040204020203" pitchFamily="34" charset="0"/>
                <a:ea typeface="+mn-ea"/>
                <a:cs typeface="+mn-cs"/>
              </a:rPr>
              <a:t>Subscribe to the Computer Vision API</a:t>
            </a:r>
            <a:endParaRPr lang="en-US" sz="900" b="1"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In order to call the Computer Vision API, you must first obtain an API key. This key travels in each request you place to the Computer Vision API in an HTTP header named Ocp-Apim-Subscription-Key. It is Azure’s way of authenticating the caller and determining which Azure subscription to bill calls to. Most Azure Cognitive Service APIs have free tiers for which no billing is performed, but if you plan to place thousands of calls a day to a Cognitive Services API, you will be billed for it through your Azure subscription.</a:t>
            </a:r>
          </a:p>
          <a:p>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You can obtain a Computer Vision API key using the </a:t>
            </a:r>
            <a:r>
              <a:rPr lang="en-US" sz="900" u="sng" kern="1200" dirty="0">
                <a:solidFill>
                  <a:schemeClr val="tx1"/>
                </a:solidFill>
                <a:effectLst/>
                <a:latin typeface="Segoe UI" panose="020B0502040204020203" pitchFamily="34" charset="0"/>
                <a:ea typeface="+mn-ea"/>
                <a:cs typeface="+mn-cs"/>
                <a:hlinkClick r:id="rId6"/>
              </a:rPr>
              <a:t>Azure CLI</a:t>
            </a:r>
            <a:r>
              <a:rPr lang="en-US" sz="900" kern="1200" dirty="0">
                <a:solidFill>
                  <a:schemeClr val="tx1"/>
                </a:solidFill>
                <a:effectLst/>
                <a:latin typeface="Segoe UI" panose="020B0502040204020203" pitchFamily="34" charset="0"/>
                <a:ea typeface="+mn-ea"/>
                <a:cs typeface="+mn-cs"/>
              </a:rPr>
              <a:t> or the </a:t>
            </a:r>
            <a:r>
              <a:rPr lang="en-US" sz="900" u="sng" kern="1200" dirty="0">
                <a:solidFill>
                  <a:schemeClr val="tx1"/>
                </a:solidFill>
                <a:effectLst/>
                <a:latin typeface="Segoe UI" panose="020B0502040204020203" pitchFamily="34" charset="0"/>
                <a:ea typeface="+mn-ea"/>
                <a:cs typeface="+mn-cs"/>
                <a:hlinkClick r:id="rId7"/>
              </a:rPr>
              <a:t>Azure Portal</a:t>
            </a:r>
            <a:r>
              <a:rPr lang="en-US" sz="900" kern="1200" dirty="0">
                <a:solidFill>
                  <a:schemeClr val="tx1"/>
                </a:solidFill>
                <a:effectLst/>
                <a:latin typeface="Segoe UI" panose="020B0502040204020203" pitchFamily="34" charset="0"/>
                <a:ea typeface="+mn-ea"/>
                <a:cs typeface="+mn-cs"/>
              </a:rPr>
              <a:t>. In this exercise, you will obtain an API key and a corresponding URL for placing calls to the Computer Vision API with that key using the Azure CLI.</a:t>
            </a:r>
          </a:p>
          <a:p>
            <a:endParaRPr lang="en-US" sz="900"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900" kern="1200" dirty="0">
                <a:solidFill>
                  <a:schemeClr val="tx1"/>
                </a:solidFill>
                <a:effectLst/>
                <a:latin typeface="Segoe UI" panose="020B0502040204020203" pitchFamily="34" charset="0"/>
                <a:ea typeface="+mn-ea"/>
                <a:cs typeface="+mn-cs"/>
              </a:rPr>
              <a:t>If you haven’t already installed the Azure CLI and signed in to it for the first time, follow the instructions in an earlier unit for doing so.</a:t>
            </a:r>
          </a:p>
          <a:p>
            <a:pPr marL="228600" lvl="0" indent="-228600">
              <a:buFont typeface="+mj-lt"/>
              <a:buAutoNum type="arabicPeriod"/>
            </a:pPr>
            <a:endParaRPr lang="en-US" sz="900"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900" kern="1200" dirty="0">
                <a:solidFill>
                  <a:schemeClr val="tx1"/>
                </a:solidFill>
                <a:effectLst/>
                <a:latin typeface="Segoe UI" panose="020B0502040204020203" pitchFamily="34" charset="0"/>
                <a:ea typeface="+mn-ea"/>
                <a:cs typeface="+mn-cs"/>
              </a:rPr>
              <a:t>Open a Command Prompt window or terminal, and use the following command to create a resource group named “contoso-travel-rg” in Azure’s North Central US region to hold all of the Azure resources you create in this module:</a:t>
            </a:r>
            <a:br>
              <a:rPr lang="en-US" sz="900" kern="1200" dirty="0">
                <a:solidFill>
                  <a:schemeClr val="tx1"/>
                </a:solidFill>
                <a:effectLst/>
                <a:latin typeface="Segoe UI" panose="020B0502040204020203" pitchFamily="34" charset="0"/>
                <a:ea typeface="+mn-ea"/>
                <a:cs typeface="+mn-cs"/>
              </a:rPr>
            </a:br>
            <a:br>
              <a:rPr lang="en-US" sz="900" kern="1200" dirty="0">
                <a:solidFill>
                  <a:schemeClr val="tx1"/>
                </a:solidFill>
                <a:effectLst/>
                <a:latin typeface="Segoe UI" panose="020B0502040204020203" pitchFamily="34" charset="0"/>
                <a:ea typeface="+mn-ea"/>
                <a:cs typeface="+mn-cs"/>
              </a:rPr>
            </a:br>
            <a:r>
              <a:rPr lang="en-US" sz="900" kern="1200" dirty="0">
                <a:solidFill>
                  <a:schemeClr val="tx1"/>
                </a:solidFill>
                <a:effectLst/>
                <a:latin typeface="Segoe UI" panose="020B0502040204020203" pitchFamily="34" charset="0"/>
                <a:ea typeface="+mn-ea"/>
                <a:cs typeface="+mn-cs"/>
              </a:rPr>
              <a:t>az group create  --name contoso-travel-rg --location northcentralus</a:t>
            </a:r>
            <a:br>
              <a:rPr lang="en-US" sz="900" kern="1200" dirty="0">
                <a:solidFill>
                  <a:schemeClr val="tx1"/>
                </a:solidFill>
                <a:effectLst/>
                <a:latin typeface="Segoe UI" panose="020B0502040204020203" pitchFamily="34" charset="0"/>
                <a:ea typeface="+mn-ea"/>
                <a:cs typeface="+mn-cs"/>
              </a:rPr>
            </a:br>
            <a:br>
              <a:rPr lang="en-US" sz="900" kern="1200" dirty="0">
                <a:solidFill>
                  <a:schemeClr val="tx1"/>
                </a:solidFill>
                <a:effectLst/>
                <a:latin typeface="Segoe UI" panose="020B0502040204020203" pitchFamily="34" charset="0"/>
                <a:ea typeface="+mn-ea"/>
                <a:cs typeface="+mn-cs"/>
              </a:rPr>
            </a:br>
            <a:r>
              <a:rPr lang="en-US" sz="900" kern="1200" dirty="0">
                <a:solidFill>
                  <a:schemeClr val="tx1"/>
                </a:solidFill>
                <a:effectLst/>
                <a:latin typeface="Segoe UI" panose="020B0502040204020203" pitchFamily="34" charset="0"/>
                <a:ea typeface="+mn-ea"/>
                <a:cs typeface="+mn-cs"/>
              </a:rPr>
              <a:t>Resource groups are an incredibly important feature of Azure. They act as containers for other Azure resources and serve to group those resources together so that you can view billing information for them as a group, apply security rules as a group, and even delete them as a group. </a:t>
            </a:r>
            <a:r>
              <a:rPr lang="en-US" sz="900" i="1" kern="1200" dirty="0">
                <a:solidFill>
                  <a:schemeClr val="tx1"/>
                </a:solidFill>
                <a:effectLst/>
                <a:latin typeface="Segoe UI" panose="020B0502040204020203" pitchFamily="34" charset="0"/>
                <a:ea typeface="+mn-ea"/>
                <a:cs typeface="+mn-cs"/>
              </a:rPr>
              <a:t>Every</a:t>
            </a:r>
            <a:r>
              <a:rPr lang="en-US" sz="900" kern="1200" dirty="0">
                <a:solidFill>
                  <a:schemeClr val="tx1"/>
                </a:solidFill>
                <a:effectLst/>
                <a:latin typeface="Segoe UI" panose="020B0502040204020203" pitchFamily="34" charset="0"/>
                <a:ea typeface="+mn-ea"/>
                <a:cs typeface="+mn-cs"/>
              </a:rPr>
              <a:t> Azure resource that you create must be part of a resource group.</a:t>
            </a:r>
          </a:p>
          <a:p>
            <a:pPr marL="228600" lvl="0" indent="-228600">
              <a:buFont typeface="+mj-lt"/>
              <a:buAutoNum type="arabicPeriod"/>
            </a:pPr>
            <a:endParaRPr lang="en-US" sz="900"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900" kern="1200" dirty="0">
                <a:solidFill>
                  <a:schemeClr val="tx1"/>
                </a:solidFill>
                <a:effectLst/>
                <a:latin typeface="Segoe UI" panose="020B0502040204020203" pitchFamily="34" charset="0"/>
                <a:ea typeface="+mn-ea"/>
                <a:cs typeface="+mn-cs"/>
              </a:rPr>
              <a:t>Now use the following command to subscribe to the Computer Vision API and place the resulting resource named “computer-vision” in the resource group created in step 2:</a:t>
            </a:r>
            <a:br>
              <a:rPr lang="en-US" sz="900" kern="1200" dirty="0">
                <a:solidFill>
                  <a:schemeClr val="tx1"/>
                </a:solidFill>
                <a:effectLst/>
                <a:latin typeface="Segoe UI" panose="020B0502040204020203" pitchFamily="34" charset="0"/>
                <a:ea typeface="+mn-ea"/>
                <a:cs typeface="+mn-cs"/>
              </a:rPr>
            </a:br>
            <a:br>
              <a:rPr lang="en-US" sz="900" kern="1200" dirty="0">
                <a:solidFill>
                  <a:schemeClr val="tx1"/>
                </a:solidFill>
                <a:effectLst/>
                <a:latin typeface="Segoe UI" panose="020B0502040204020203" pitchFamily="34" charset="0"/>
                <a:ea typeface="+mn-ea"/>
                <a:cs typeface="+mn-cs"/>
              </a:rPr>
            </a:br>
            <a:r>
              <a:rPr lang="en-US" sz="900" kern="1200" dirty="0">
                <a:solidFill>
                  <a:schemeClr val="tx1"/>
                </a:solidFill>
                <a:effectLst/>
                <a:latin typeface="Segoe UI" panose="020B0502040204020203" pitchFamily="34" charset="0"/>
                <a:ea typeface="+mn-ea"/>
                <a:cs typeface="+mn-cs"/>
              </a:rPr>
              <a:t>az cognitiveservices account create --resource-group contoso-travel-rg --name computer-vision --location northcentralus --kind ComputerVision --sku F0 –yes</a:t>
            </a:r>
            <a:br>
              <a:rPr lang="en-US" sz="900" kern="1200" dirty="0">
                <a:solidFill>
                  <a:schemeClr val="tx1"/>
                </a:solidFill>
                <a:effectLst/>
                <a:latin typeface="Segoe UI" panose="020B0502040204020203" pitchFamily="34" charset="0"/>
                <a:ea typeface="+mn-ea"/>
                <a:cs typeface="+mn-cs"/>
              </a:rPr>
            </a:br>
            <a:br>
              <a:rPr lang="en-US" sz="900" kern="1200" dirty="0">
                <a:solidFill>
                  <a:schemeClr val="tx1"/>
                </a:solidFill>
                <a:effectLst/>
                <a:latin typeface="Segoe UI" panose="020B0502040204020203" pitchFamily="34" charset="0"/>
                <a:ea typeface="+mn-ea"/>
                <a:cs typeface="+mn-cs"/>
              </a:rPr>
            </a:br>
            <a:r>
              <a:rPr lang="en-US" sz="900" kern="1200" dirty="0">
                <a:solidFill>
                  <a:schemeClr val="tx1"/>
                </a:solidFill>
                <a:effectLst/>
                <a:latin typeface="Segoe UI" panose="020B0502040204020203" pitchFamily="34" charset="0"/>
                <a:ea typeface="+mn-ea"/>
                <a:cs typeface="+mn-cs"/>
              </a:rPr>
              <a:t>The --sku F0 parameter subscribes to the free tier of the Computer Vision API that allows up to 20 calls per minute and a maximum of 5,000 calls per month. This is fine for development, but in production, you would want to subscribe to one of the paid tiers that supports more traffic. For a summation of pricing tiers for the Computer Vision API, see </a:t>
            </a:r>
            <a:r>
              <a:rPr lang="en-US" sz="900" u="sng" kern="1200" dirty="0">
                <a:solidFill>
                  <a:schemeClr val="tx1"/>
                </a:solidFill>
                <a:effectLst/>
                <a:latin typeface="Segoe UI" panose="020B0502040204020203" pitchFamily="34" charset="0"/>
                <a:ea typeface="+mn-ea"/>
                <a:cs typeface="+mn-cs"/>
                <a:hlinkClick r:id="rId8"/>
              </a:rPr>
              <a:t>Cognitive Services Pricing — Computer Vision API</a:t>
            </a:r>
            <a:r>
              <a:rPr lang="en-US" sz="900" kern="1200" dirty="0">
                <a:solidFill>
                  <a:schemeClr val="tx1"/>
                </a:solidFill>
                <a:effectLst/>
                <a:latin typeface="Segoe UI" panose="020B0502040204020203" pitchFamily="34" charset="0"/>
                <a:ea typeface="+mn-ea"/>
                <a:cs typeface="+mn-cs"/>
              </a:rPr>
              <a:t>.</a:t>
            </a:r>
          </a:p>
          <a:p>
            <a:pPr marL="228600" lvl="0" indent="-228600">
              <a:buFont typeface="+mj-lt"/>
              <a:buAutoNum type="arabicPeriod"/>
            </a:pPr>
            <a:endParaRPr lang="en-US" sz="900"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900" kern="1200" dirty="0">
                <a:solidFill>
                  <a:schemeClr val="tx1"/>
                </a:solidFill>
                <a:effectLst/>
                <a:latin typeface="Segoe UI" panose="020B0502040204020203" pitchFamily="34" charset="0"/>
                <a:ea typeface="+mn-ea"/>
                <a:cs typeface="+mn-cs"/>
              </a:rPr>
              <a:t>Use the following command to obtain an API key for the Computer Vision API:</a:t>
            </a:r>
            <a:br>
              <a:rPr lang="en-US" sz="900" kern="1200" dirty="0">
                <a:solidFill>
                  <a:schemeClr val="tx1"/>
                </a:solidFill>
                <a:effectLst/>
                <a:latin typeface="Segoe UI" panose="020B0502040204020203" pitchFamily="34" charset="0"/>
                <a:ea typeface="+mn-ea"/>
                <a:cs typeface="+mn-cs"/>
              </a:rPr>
            </a:br>
            <a:br>
              <a:rPr lang="en-US" sz="900" kern="1200" dirty="0">
                <a:solidFill>
                  <a:schemeClr val="tx1"/>
                </a:solidFill>
                <a:effectLst/>
                <a:latin typeface="Segoe UI" panose="020B0502040204020203" pitchFamily="34" charset="0"/>
                <a:ea typeface="+mn-ea"/>
                <a:cs typeface="+mn-cs"/>
              </a:rPr>
            </a:br>
            <a:r>
              <a:rPr lang="en-US" sz="900" kern="1200" dirty="0">
                <a:solidFill>
                  <a:schemeClr val="tx1"/>
                </a:solidFill>
                <a:effectLst/>
                <a:latin typeface="Segoe UI" panose="020B0502040204020203" pitchFamily="34" charset="0"/>
                <a:ea typeface="+mn-ea"/>
                <a:cs typeface="+mn-cs"/>
              </a:rPr>
              <a:t>az cognitiveservices account keys list --resource-group contoso-travel-rg --name computer-vision --query key1 --output tsv</a:t>
            </a:r>
            <a:br>
              <a:rPr lang="en-US" sz="900" kern="1200" dirty="0">
                <a:solidFill>
                  <a:schemeClr val="tx1"/>
                </a:solidFill>
                <a:effectLst/>
                <a:latin typeface="Segoe UI" panose="020B0502040204020203" pitchFamily="34" charset="0"/>
                <a:ea typeface="+mn-ea"/>
                <a:cs typeface="+mn-cs"/>
              </a:rPr>
            </a:br>
            <a:br>
              <a:rPr lang="en-US" sz="900" kern="1200" dirty="0">
                <a:solidFill>
                  <a:schemeClr val="tx1"/>
                </a:solidFill>
                <a:effectLst/>
                <a:latin typeface="Segoe UI" panose="020B0502040204020203" pitchFamily="34" charset="0"/>
                <a:ea typeface="+mn-ea"/>
                <a:cs typeface="+mn-cs"/>
              </a:rPr>
            </a:br>
            <a:r>
              <a:rPr lang="en-US" sz="900" kern="1200" dirty="0">
                <a:solidFill>
                  <a:schemeClr val="tx1"/>
                </a:solidFill>
                <a:effectLst/>
                <a:latin typeface="Segoe UI" panose="020B0502040204020203" pitchFamily="34" charset="0"/>
                <a:ea typeface="+mn-ea"/>
                <a:cs typeface="+mn-cs"/>
              </a:rPr>
              <a:t>The output from the command is a string containing numbers and letters. </a:t>
            </a:r>
            <a:r>
              <a:rPr lang="en-US" sz="900" b="1" kern="1200" dirty="0">
                <a:solidFill>
                  <a:schemeClr val="tx1"/>
                </a:solidFill>
                <a:effectLst/>
                <a:latin typeface="Segoe UI" panose="020B0502040204020203" pitchFamily="34" charset="0"/>
                <a:ea typeface="+mn-ea"/>
                <a:cs typeface="+mn-cs"/>
              </a:rPr>
              <a:t>This is your Computer Vision API key</a:t>
            </a:r>
            <a:r>
              <a:rPr lang="en-US" sz="900" kern="1200" dirty="0">
                <a:solidFill>
                  <a:schemeClr val="tx1"/>
                </a:solidFill>
                <a:effectLst/>
                <a:latin typeface="Segoe UI" panose="020B0502040204020203" pitchFamily="34" charset="0"/>
                <a:ea typeface="+mn-ea"/>
                <a:cs typeface="+mn-cs"/>
              </a:rPr>
              <a:t>. Copy the key into a text file and save it so that you can easily retrieve it later. You will need it later in this unit and in a subsequent unit.</a:t>
            </a:r>
          </a:p>
          <a:p>
            <a:pPr marL="228600" lvl="0" indent="-228600">
              <a:buFont typeface="+mj-lt"/>
              <a:buAutoNum type="arabicPeriod"/>
            </a:pPr>
            <a:endParaRPr lang="en-US" sz="900"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900" kern="1200" dirty="0">
                <a:solidFill>
                  <a:schemeClr val="tx1"/>
                </a:solidFill>
                <a:effectLst/>
                <a:latin typeface="Segoe UI" panose="020B0502040204020203" pitchFamily="34" charset="0"/>
                <a:ea typeface="+mn-ea"/>
                <a:cs typeface="+mn-cs"/>
              </a:rPr>
              <a:t>Use the following command to obtain an endpoint URL for calling the Computer Vision API:</a:t>
            </a:r>
            <a:br>
              <a:rPr lang="en-US" sz="900" kern="1200" dirty="0">
                <a:solidFill>
                  <a:schemeClr val="tx1"/>
                </a:solidFill>
                <a:effectLst/>
                <a:latin typeface="Segoe UI" panose="020B0502040204020203" pitchFamily="34" charset="0"/>
                <a:ea typeface="+mn-ea"/>
                <a:cs typeface="+mn-cs"/>
              </a:rPr>
            </a:br>
            <a:br>
              <a:rPr lang="en-US" sz="900" kern="1200" dirty="0">
                <a:solidFill>
                  <a:schemeClr val="tx1"/>
                </a:solidFill>
                <a:effectLst/>
                <a:latin typeface="Segoe UI" panose="020B0502040204020203" pitchFamily="34" charset="0"/>
                <a:ea typeface="+mn-ea"/>
                <a:cs typeface="+mn-cs"/>
              </a:rPr>
            </a:br>
            <a:r>
              <a:rPr lang="en-US" sz="900" kern="1200" dirty="0">
                <a:solidFill>
                  <a:schemeClr val="tx1"/>
                </a:solidFill>
                <a:effectLst/>
                <a:latin typeface="Segoe UI" panose="020B0502040204020203" pitchFamily="34" charset="0"/>
                <a:ea typeface="+mn-ea"/>
                <a:cs typeface="+mn-cs"/>
              </a:rPr>
              <a:t>az cognitiveservices account keys list --resource-group contoso-travel-rg --name computer-vision --query endpoint --output tsv</a:t>
            </a:r>
            <a:br>
              <a:rPr lang="en-US" sz="900" kern="1200" dirty="0">
                <a:solidFill>
                  <a:schemeClr val="tx1"/>
                </a:solidFill>
                <a:effectLst/>
                <a:latin typeface="Segoe UI" panose="020B0502040204020203" pitchFamily="34" charset="0"/>
                <a:ea typeface="+mn-ea"/>
                <a:cs typeface="+mn-cs"/>
              </a:rPr>
            </a:br>
            <a:br>
              <a:rPr lang="en-US" sz="900" kern="1200" dirty="0">
                <a:solidFill>
                  <a:schemeClr val="tx1"/>
                </a:solidFill>
                <a:effectLst/>
                <a:latin typeface="Segoe UI" panose="020B0502040204020203" pitchFamily="34" charset="0"/>
                <a:ea typeface="+mn-ea"/>
                <a:cs typeface="+mn-cs"/>
              </a:rPr>
            </a:br>
            <a:r>
              <a:rPr lang="en-US" sz="900" kern="1200" dirty="0">
                <a:solidFill>
                  <a:schemeClr val="tx1"/>
                </a:solidFill>
                <a:effectLst/>
                <a:latin typeface="Segoe UI" panose="020B0502040204020203" pitchFamily="34" charset="0"/>
                <a:ea typeface="+mn-ea"/>
                <a:cs typeface="+mn-cs"/>
              </a:rPr>
              <a:t>Once more, save the URL output from the command in a text file so that you can easily retrieve it later. This URL is the one that you will use to call the Computer Vision API.</a:t>
            </a:r>
          </a:p>
          <a:p>
            <a:pPr lvl="0"/>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The choice of North Central US as the region for your Computer Vision API resource and the resource group that holds it isn’t arbitrary. You can locate a resource group and its resources in any of the more than 50 regions that Azure supports. However, it is desirable to locate all of the resources that comprise a resource group in the same region in order to minimize cost and maximize performance. The Computer Vision API isn’t supported in all regions, but it is supported in North Central US. For a list of regions in which various Cognitive Services are available, refer to </a:t>
            </a:r>
            <a:r>
              <a:rPr lang="en-US" sz="900" u="sng" kern="1200" dirty="0">
                <a:solidFill>
                  <a:schemeClr val="tx1"/>
                </a:solidFill>
                <a:effectLst/>
                <a:latin typeface="Segoe UI" panose="020B0502040204020203" pitchFamily="34" charset="0"/>
                <a:ea typeface="+mn-ea"/>
                <a:cs typeface="+mn-cs"/>
                <a:hlinkClick r:id="rId9"/>
              </a:rPr>
              <a:t>Products available by region</a:t>
            </a:r>
            <a:r>
              <a:rPr lang="en-US" sz="900"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934143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panose="020B0502040204020203" pitchFamily="34" charset="0"/>
                <a:ea typeface="+mn-ea"/>
                <a:cs typeface="+mn-cs"/>
              </a:rPr>
              <a:t>Modify the site to use the Computer Vision API</a:t>
            </a:r>
          </a:p>
          <a:p>
            <a:r>
              <a:rPr lang="en-US" sz="882" kern="1200" dirty="0">
                <a:solidFill>
                  <a:schemeClr val="tx1"/>
                </a:solidFill>
                <a:effectLst/>
                <a:latin typeface="Segoe UI" panose="020B0502040204020203" pitchFamily="34" charset="0"/>
                <a:ea typeface="+mn-ea"/>
                <a:cs typeface="+mn-cs"/>
              </a:rPr>
              <a:t>You have now subscribed to the Computer Vision API and obtained an endpoint and an API key for calling it. The next step is to modify the Contoso Travel site to use these values to call the Computer Vision API and extract text from photos.</a:t>
            </a:r>
          </a:p>
          <a:p>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Open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and replace its contents with those in the manual.</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The modified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defines a function named extract_text_from_image() that accepts an image and a ComputerVisionClient instance. It calls ComputerVisionClient.recognize_printed_text_in_stream() to pass the image to the Computer Vision API and returns one or more lines of text representing the text extracted from the image, a message indicating that no text was found, or an error message indicating that something went wrong.</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The index() function calls extract_text_from_image() each time a photo is uploaded and uses Flask’s flash() function to “flash” the results.</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ComputerVisionClient comes from the Python SDK for the Computer Vision API. An instance is created and initialized with your Computer Vision API endpoint and API key when the application starts up. The endpoint and API key are read from environment variables using Python’s os.environ mapping object.</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Now open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and insert the code from the manual and markup before the &lt;script&gt; element at the bottom of the page.</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The first section defines a modal dialog box using Bootstrap. The second section populates the dialog box with the lines of text returned by extract_text_from_image() and flashed by index(), and it displays the dialog box in the page.</a:t>
            </a:r>
          </a:p>
          <a:p>
            <a:pPr lvl="0"/>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Finish up by saving your changes to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and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a:t>
            </a:r>
          </a:p>
          <a:p>
            <a:endParaRPr lang="en-US" sz="882"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Extract text from photos</a:t>
            </a:r>
          </a:p>
          <a:p>
            <a:r>
              <a:rPr lang="en-US" sz="882" kern="1200" dirty="0">
                <a:solidFill>
                  <a:schemeClr val="tx1"/>
                </a:solidFill>
                <a:effectLst/>
                <a:latin typeface="Segoe UI" panose="020B0502040204020203" pitchFamily="34" charset="0"/>
                <a:ea typeface="+mn-ea"/>
                <a:cs typeface="+mn-cs"/>
              </a:rPr>
              <a:t>Now let’s run the modified site, upload a few photos, and see if the Computer Vision API lives up to its billing.</a:t>
            </a:r>
          </a:p>
          <a:p>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If you are running Windows, run the following commands to create environment variables containing the API key and endpoint you retrieved for the Computer Vision API, replacing computer_vision_api_key with the API key and computer_vision_endpoint with the endpoint URL:</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kern="1200" dirty="0">
                <a:solidFill>
                  <a:schemeClr val="tx1"/>
                </a:solidFill>
                <a:effectLst/>
                <a:latin typeface="Segoe UI" panose="020B0502040204020203" pitchFamily="34" charset="0"/>
                <a:ea typeface="+mn-ea"/>
                <a:cs typeface="+mn-cs"/>
              </a:rPr>
              <a:t>set VISION_KEY=computer_vision_api_key</a:t>
            </a: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set VISION_ENDPOINT=computer_vision_endpoint</a:t>
            </a:r>
          </a:p>
          <a:p>
            <a:pPr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If you are running Linux or macOS, use these commands instead:</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kern="1200" dirty="0">
                <a:solidFill>
                  <a:schemeClr val="tx1"/>
                </a:solidFill>
                <a:effectLst/>
                <a:latin typeface="Segoe UI" panose="020B0502040204020203" pitchFamily="34" charset="0"/>
                <a:ea typeface="+mn-ea"/>
                <a:cs typeface="+mn-cs"/>
              </a:rPr>
              <a:t>export VISION_KEY=computer_vision_api_key</a:t>
            </a: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export VISION_ENDPOINT=computer_vision_endpoint</a:t>
            </a:r>
          </a:p>
          <a:p>
            <a:pPr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When the site is running locally, calls to os.environ load these variables from the environment. Later, when you deploy the site to Azure, the same variables will come from application settings in Azure, with no code changes required.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6931915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Navigate to http://localhost:5000 in your browser. Click the </a:t>
            </a:r>
            <a:r>
              <a:rPr lang="en-US" sz="882" b="1" kern="1200" dirty="0">
                <a:solidFill>
                  <a:schemeClr val="tx1"/>
                </a:solidFill>
                <a:effectLst/>
                <a:latin typeface="Segoe UI" panose="020B0502040204020203" pitchFamily="34" charset="0"/>
                <a:ea typeface="+mn-ea"/>
                <a:cs typeface="+mn-cs"/>
              </a:rPr>
              <a:t>Upload Photo</a:t>
            </a:r>
            <a:r>
              <a:rPr lang="en-US" sz="882" kern="1200" dirty="0">
                <a:solidFill>
                  <a:schemeClr val="tx1"/>
                </a:solidFill>
                <a:effectLst/>
                <a:latin typeface="Segoe UI" panose="020B0502040204020203" pitchFamily="34" charset="0"/>
                <a:ea typeface="+mn-ea"/>
                <a:cs typeface="+mn-cs"/>
              </a:rPr>
              <a:t> button and upload a picture that contains text. Confirm that after a brief pause, the text extracted from the photo appears in a modal dialog box. Then dismiss the dialog box.</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Repeat this process with other photos to gauge the Computer Vision API’s ability to extract text from the photos you upload. It isn’t perfect, but it should get it right—or almost right—most of the time.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92328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it’s the continual moving of the goal post, perhaps innovation in technology itself?</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7</a:t>
            </a:fld>
            <a:endParaRPr lang="en-US"/>
          </a:p>
        </p:txBody>
      </p:sp>
    </p:spTree>
    <p:extLst>
      <p:ext uri="{BB962C8B-B14F-4D97-AF65-F5344CB8AC3E}">
        <p14:creationId xmlns:p14="http://schemas.microsoft.com/office/powerpoint/2010/main" val="4980483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The </a:t>
            </a:r>
            <a:r>
              <a:rPr lang="en-US" sz="882" u="sng" kern="1200" dirty="0">
                <a:solidFill>
                  <a:schemeClr val="tx1"/>
                </a:solidFill>
                <a:effectLst/>
                <a:latin typeface="Segoe UI" panose="020B0502040204020203" pitchFamily="34" charset="0"/>
                <a:ea typeface="+mn-ea"/>
                <a:cs typeface="+mn-cs"/>
                <a:hlinkClick r:id="rId3"/>
              </a:rPr>
              <a:t>Translator Text API</a:t>
            </a:r>
            <a:r>
              <a:rPr lang="en-US" sz="882" kern="1200" dirty="0">
                <a:solidFill>
                  <a:schemeClr val="tx1"/>
                </a:solidFill>
                <a:effectLst/>
                <a:latin typeface="Segoe UI" panose="020B0502040204020203" pitchFamily="34" charset="0"/>
                <a:ea typeface="+mn-ea"/>
                <a:cs typeface="+mn-cs"/>
              </a:rPr>
              <a:t> is the component of Azure Cognitive Services that translates text from one language to another. It relies on state-of-the-art </a:t>
            </a:r>
            <a:r>
              <a:rPr lang="en-US" sz="882" u="sng" kern="1200" dirty="0">
                <a:solidFill>
                  <a:schemeClr val="tx1"/>
                </a:solidFill>
                <a:effectLst/>
                <a:latin typeface="Segoe UI" panose="020B0502040204020203" pitchFamily="34" charset="0"/>
                <a:ea typeface="+mn-ea"/>
                <a:cs typeface="+mn-cs"/>
                <a:hlinkClick r:id="rId4"/>
              </a:rPr>
              <a:t>Neural Machine Translation</a:t>
            </a:r>
            <a:r>
              <a:rPr lang="en-US" sz="882" kern="1200" dirty="0">
                <a:solidFill>
                  <a:schemeClr val="tx1"/>
                </a:solidFill>
                <a:effectLst/>
                <a:latin typeface="Segoe UI" panose="020B0502040204020203" pitchFamily="34" charset="0"/>
                <a:ea typeface="+mn-ea"/>
                <a:cs typeface="+mn-cs"/>
              </a:rPr>
              <a:t> (NMT) to work its magic and supports </a:t>
            </a:r>
            <a:r>
              <a:rPr lang="en-US" sz="882" u="sng" kern="1200" dirty="0">
                <a:solidFill>
                  <a:schemeClr val="tx1"/>
                </a:solidFill>
                <a:effectLst/>
                <a:latin typeface="Segoe UI" panose="020B0502040204020203" pitchFamily="34" charset="0"/>
                <a:ea typeface="+mn-ea"/>
                <a:cs typeface="+mn-cs"/>
                <a:hlinkClick r:id="rId5"/>
              </a:rPr>
              <a:t>more than 60 languages</a:t>
            </a:r>
            <a:r>
              <a:rPr lang="en-US" sz="882" kern="1200" dirty="0">
                <a:solidFill>
                  <a:schemeClr val="tx1"/>
                </a:solidFill>
                <a:effectLst/>
                <a:latin typeface="Segoe UI" panose="020B0502040204020203" pitchFamily="34" charset="0"/>
                <a:ea typeface="+mn-ea"/>
                <a:cs typeface="+mn-cs"/>
              </a:rPr>
              <a:t>.</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Like the Computer Vision API, the Translator Text API is invoked using REST calls over the Internet. Unlike the Computer Vision API, the Translator Text API currently has no Python SDK available. That doesn’t mean that you can’t use it from a Python application. It means that you must invoke the API by using raw HTTP requests and write code to parse the JSON payloads that are returned.</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It’s not as hard as it sounds, as you will prove when you modify the Contoso Travel site to pass text extracted from photos by the Computer Vision API to the Translator Text API for translation into another language.</a:t>
            </a:r>
          </a:p>
          <a:p>
            <a:endParaRPr lang="en-US" sz="882" kern="1200" dirty="0">
              <a:solidFill>
                <a:schemeClr val="tx1"/>
              </a:solidFill>
              <a:effectLst/>
              <a:latin typeface="Segoe UI" panose="020B0502040204020203" pitchFamily="34" charset="0"/>
              <a:ea typeface="+mn-ea"/>
              <a:cs typeface="+mn-cs"/>
            </a:endParaRPr>
          </a:p>
          <a:p>
            <a:r>
              <a:rPr lang="en-US" sz="882" b="1" u="sng" kern="1200" dirty="0">
                <a:solidFill>
                  <a:schemeClr val="tx1"/>
                </a:solidFill>
                <a:effectLst/>
                <a:latin typeface="Segoe UI" panose="020B0502040204020203" pitchFamily="34" charset="0"/>
                <a:ea typeface="+mn-ea"/>
                <a:cs typeface="+mn-cs"/>
              </a:rPr>
              <a:t>Subscribe to the Translator Text API</a:t>
            </a:r>
            <a:endParaRPr lang="en-US" sz="882" b="1"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order to call the Translator Text API, you must obtain an API key. As with the Computer Vision API, this key travels in each request you place to the Translator Text API in an Ocp-Apim-Subscription-Key header and maps calls to Azure subscriptions.</a:t>
            </a:r>
          </a:p>
          <a:p>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In a Command Prompt window or terminal, use the following command to subscribe to the Translator Text API and place the resulting resource named “translator-text” in the resource group you created earlier:</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kern="1200" dirty="0">
                <a:solidFill>
                  <a:schemeClr val="tx1"/>
                </a:solidFill>
                <a:effectLst/>
                <a:latin typeface="Segoe UI" panose="020B0502040204020203" pitchFamily="34" charset="0"/>
                <a:ea typeface="+mn-ea"/>
                <a:cs typeface="+mn-cs"/>
              </a:rPr>
              <a:t>az cognitiveservices account create --resource-group contoso-travel-rg --name translator-text --location global --kind TextTranslation --sku F0 –yes</a:t>
            </a:r>
          </a:p>
          <a:p>
            <a:pPr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Unlike the Computer Vision API, which requires you to specify an Azure region, the Translator Text API is a “global” API that doesn’t live in a specific region. That’s the reason for the --location global parameter. Among other things, this means that you don’t have to retrieve an endpoint URL for the Translator Text API as you do for the Computer Vision API. One endpoint— https://api.cognitive.microsofttranslator.com/translate?api-version=3.0—serves all regions.</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Use the following command to obtain an API key for the Translator Text API:</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kern="1200" dirty="0">
                <a:solidFill>
                  <a:schemeClr val="tx1"/>
                </a:solidFill>
                <a:effectLst/>
                <a:latin typeface="Segoe UI" panose="020B0502040204020203" pitchFamily="34" charset="0"/>
                <a:ea typeface="+mn-ea"/>
                <a:cs typeface="+mn-cs"/>
              </a:rPr>
              <a:t>az cognitiveservices account keys list --resource-group contoso-travel-rg --name translator-text --query key1 --output tsv</a:t>
            </a:r>
          </a:p>
          <a:p>
            <a:pPr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The output from the command is a string containing numbers and letters. </a:t>
            </a:r>
            <a:r>
              <a:rPr lang="en-US" sz="882" b="1" kern="1200" dirty="0">
                <a:solidFill>
                  <a:schemeClr val="tx1"/>
                </a:solidFill>
                <a:effectLst/>
                <a:latin typeface="Segoe UI" panose="020B0502040204020203" pitchFamily="34" charset="0"/>
                <a:ea typeface="+mn-ea"/>
                <a:cs typeface="+mn-cs"/>
              </a:rPr>
              <a:t>This is your Translator Text API key</a:t>
            </a:r>
            <a:r>
              <a:rPr lang="en-US" sz="882" kern="1200" dirty="0">
                <a:solidFill>
                  <a:schemeClr val="tx1"/>
                </a:solidFill>
                <a:effectLst/>
                <a:latin typeface="Segoe UI" panose="020B0502040204020203" pitchFamily="34" charset="0"/>
                <a:ea typeface="+mn-ea"/>
                <a:cs typeface="+mn-cs"/>
              </a:rPr>
              <a:t>. Copy the key into a text file and save it so that you can easily retrieve it later. You will need it later in this unit and in a subsequent unit.</a:t>
            </a:r>
          </a:p>
          <a:p>
            <a:pPr lvl="0"/>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This API key uses the Text Translator API’s free tier (--sku F0), which supports translating up to 2,000,000 characters of text per month. In a production environment, you would want to subscribe to one of the paid tiers documented </a:t>
            </a:r>
            <a:r>
              <a:rPr lang="en-US" sz="882" u="sng" kern="1200" dirty="0">
                <a:solidFill>
                  <a:schemeClr val="tx1"/>
                </a:solidFill>
                <a:effectLst/>
                <a:latin typeface="Segoe UI" panose="020B0502040204020203" pitchFamily="34" charset="0"/>
                <a:ea typeface="+mn-ea"/>
                <a:cs typeface="+mn-cs"/>
                <a:hlinkClick r:id="rId6"/>
              </a:rPr>
              <a:t>here</a:t>
            </a:r>
            <a:r>
              <a:rPr lang="en-US" sz="882"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33127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You have now subscribed to the Translator Text API and obtained an API key for calling it. The next step is to modify the Contoso Travel site to use the Translator Text API to translate text extracted from photos with the Computer Vision API.</a:t>
            </a:r>
          </a:p>
          <a:p>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Open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and insert the statements from the manual at line 42, just before the &lt;img&gt; element. (The modified markup showing the correct positioning of the new block is shown in the manual.)</a:t>
            </a:r>
          </a:p>
          <a:p>
            <a:pPr lvl="0"/>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The added markup defines a drop-down list (an HTML &lt;select&gt; element) with a selection of languages that can text can be translated into.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Also in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add the following statement to the &lt;script&gt; block at the bottom of the page:</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kern="1200" dirty="0">
                <a:solidFill>
                  <a:schemeClr val="tx1"/>
                </a:solidFill>
                <a:effectLst/>
                <a:latin typeface="Segoe UI" panose="020B0502040204020203" pitchFamily="34" charset="0"/>
                <a:ea typeface="+mn-ea"/>
                <a:cs typeface="+mn-cs"/>
              </a:rPr>
              <a:t>$("#language").val("{{ language }}");</a:t>
            </a:r>
          </a:p>
          <a:p>
            <a:pPr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(An example of how the modified &lt;script&gt; block should look is in the manual.)</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The purpose of the added statement is to initialize the drop-down list with the currently selected language. Without this statement, the drop-down list would revert back to the default language (“English”) each time a photo is uploaded.</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Open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and replace the first line with this one:</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kern="1200" dirty="0">
                <a:solidFill>
                  <a:schemeClr val="tx1"/>
                </a:solidFill>
                <a:effectLst/>
                <a:latin typeface="Segoe UI" panose="020B0502040204020203" pitchFamily="34" charset="0"/>
                <a:ea typeface="+mn-ea"/>
                <a:cs typeface="+mn-cs"/>
              </a:rPr>
              <a:t>import os, base64, json, requests</a:t>
            </a:r>
          </a:p>
          <a:p>
            <a:pPr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Next, add the following statements right after the statements that create a ComputerVisionClient instance near the top of the file to fetch the Translator Text API key:</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i="1" kern="1200" dirty="0">
                <a:solidFill>
                  <a:schemeClr val="tx1"/>
                </a:solidFill>
                <a:effectLst/>
                <a:latin typeface="Segoe UI" panose="020B0502040204020203" pitchFamily="34" charset="0"/>
                <a:ea typeface="+mn-ea"/>
                <a:cs typeface="+mn-cs"/>
              </a:rPr>
              <a:t># Retrieve the Translator Text API key </a:t>
            </a: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translate_key = os.environ["TRANSLATE_KEY"]</a:t>
            </a:r>
          </a:p>
          <a:p>
            <a:pPr latinLnBrk="1"/>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Replace the index() function with the one shown in the manual. The new index() function reads the language selected in the drop-down list from the request and passes it to translate_text(), which translates the text into the specified language. Then it flashes the translated text so that </a:t>
            </a:r>
            <a:r>
              <a:rPr lang="en-US" sz="882" b="1" kern="1200" dirty="0">
                <a:solidFill>
                  <a:schemeClr val="tx1"/>
                </a:solidFill>
                <a:effectLst/>
                <a:latin typeface="Segoe UI" panose="020B0502040204020203" pitchFamily="34" charset="0"/>
                <a:ea typeface="+mn-ea"/>
                <a:cs typeface="+mn-cs"/>
              </a:rPr>
              <a:t>index.html</a:t>
            </a:r>
            <a:r>
              <a:rPr lang="en-US" sz="882" kern="1200" dirty="0">
                <a:solidFill>
                  <a:schemeClr val="tx1"/>
                </a:solidFill>
                <a:effectLst/>
                <a:latin typeface="Segoe UI" panose="020B0502040204020203" pitchFamily="34" charset="0"/>
                <a:ea typeface="+mn-ea"/>
                <a:cs typeface="+mn-cs"/>
              </a:rPr>
              <a:t> will present it to the user.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Finally, add the translate_text() function to the end of </a:t>
            </a:r>
            <a:r>
              <a:rPr lang="en-US" sz="882" b="1" kern="1200" dirty="0">
                <a:solidFill>
                  <a:schemeClr val="tx1"/>
                </a:solidFill>
                <a:effectLst/>
                <a:latin typeface="Segoe UI" panose="020B0502040204020203" pitchFamily="34" charset="0"/>
                <a:ea typeface="+mn-ea"/>
                <a:cs typeface="+mn-cs"/>
              </a:rPr>
              <a:t>app.py </a:t>
            </a:r>
            <a:r>
              <a:rPr lang="en-US" sz="882" b="0" kern="1200" dirty="0">
                <a:solidFill>
                  <a:schemeClr val="tx1"/>
                </a:solidFill>
                <a:effectLst/>
                <a:latin typeface="Segoe UI" panose="020B0502040204020203" pitchFamily="34" charset="0"/>
                <a:ea typeface="+mn-ea"/>
                <a:cs typeface="+mn-cs"/>
              </a:rPr>
              <a:t>as detailed in the manual. </a:t>
            </a:r>
            <a:r>
              <a:rPr lang="en-US" sz="882" kern="1200" dirty="0">
                <a:solidFill>
                  <a:schemeClr val="tx1"/>
                </a:solidFill>
                <a:effectLst/>
                <a:latin typeface="Segoe UI" panose="020B0502040204020203" pitchFamily="34" charset="0"/>
                <a:ea typeface="+mn-ea"/>
                <a:cs typeface="+mn-cs"/>
              </a:rPr>
              <a:t>This function calls the Translator Text API to translate the text passed to it. It returns the translated text if the translation succeeded, or an error message if something went wrong.</a:t>
            </a:r>
          </a:p>
          <a:p>
            <a:pPr lvl="0"/>
            <a:endParaRPr lang="en-US" sz="882"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Note: </a:t>
            </a:r>
            <a:r>
              <a:rPr lang="en-US" sz="882" kern="1200" dirty="0">
                <a:solidFill>
                  <a:schemeClr val="tx1"/>
                </a:solidFill>
                <a:effectLst/>
                <a:latin typeface="Segoe UI" panose="020B0502040204020203" pitchFamily="34" charset="0"/>
                <a:ea typeface="+mn-ea"/>
                <a:cs typeface="+mn-cs"/>
              </a:rPr>
              <a:t>An interesting aspect of this code is that if the call to the Computer Vision API returns an error message or a message indicating that no text was detected in the photo, the message itself is translated into the language that the user selected.</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The final step is to test the changes that you made by uploading photos to the site and allowing the Translator Text API to translate the text in them.</a:t>
            </a:r>
          </a:p>
          <a:p>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If you are running Windows, use the following command to create an environment variable containing the API key you retrieved for the Translator Text API, replacing translator_text_api_key with your key:</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kern="1200" dirty="0">
                <a:solidFill>
                  <a:schemeClr val="tx1"/>
                </a:solidFill>
                <a:effectLst/>
                <a:latin typeface="Segoe UI" panose="020B0502040204020203" pitchFamily="34" charset="0"/>
                <a:ea typeface="+mn-ea"/>
                <a:cs typeface="+mn-cs"/>
              </a:rPr>
              <a:t>set TRANSLATE_KEY=translator_text_api_key</a:t>
            </a:r>
          </a:p>
          <a:p>
            <a:pPr latinLnBrk="1"/>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If you are running Linux or macOS, use this command instead:</a:t>
            </a:r>
          </a:p>
          <a:p>
            <a:pPr lvl="0"/>
            <a:endParaRPr lang="en-US" sz="882" kern="1200" dirty="0">
              <a:solidFill>
                <a:schemeClr val="tx1"/>
              </a:solidFill>
              <a:effectLst/>
              <a:latin typeface="Segoe UI" panose="020B0502040204020203" pitchFamily="34" charset="0"/>
              <a:ea typeface="+mn-ea"/>
              <a:cs typeface="+mn-cs"/>
            </a:endParaRPr>
          </a:p>
          <a:p>
            <a:pPr latinLnBrk="1"/>
            <a:r>
              <a:rPr lang="en-US" sz="882" kern="1200" dirty="0">
                <a:solidFill>
                  <a:schemeClr val="tx1"/>
                </a:solidFill>
                <a:effectLst/>
                <a:latin typeface="Segoe UI" panose="020B0502040204020203" pitchFamily="34" charset="0"/>
                <a:ea typeface="+mn-ea"/>
                <a:cs typeface="+mn-cs"/>
              </a:rPr>
              <a:t>export TRANSLATE_KEY=translator_text_api_key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7150732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Navigate to http://localhost:5000 in your browser. Confirm that the page now contains a drop-down list for selecting a language, as pictured in the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573358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dirty="0">
                <a:solidFill>
                  <a:schemeClr val="tx1"/>
                </a:solidFill>
                <a:effectLst/>
                <a:latin typeface="Segoe UI" panose="020B0502040204020203" pitchFamily="34" charset="0"/>
                <a:ea typeface="+mn-ea"/>
                <a:cs typeface="+mn-cs"/>
              </a:rPr>
              <a:t>Select the language that you want to translate text into from the drop-down list. Then click </a:t>
            </a:r>
            <a:r>
              <a:rPr lang="en-US" sz="882" b="1" kern="1200" dirty="0">
                <a:solidFill>
                  <a:schemeClr val="tx1"/>
                </a:solidFill>
                <a:effectLst/>
                <a:latin typeface="Segoe UI" panose="020B0502040204020203" pitchFamily="34" charset="0"/>
                <a:ea typeface="+mn-ea"/>
                <a:cs typeface="+mn-cs"/>
              </a:rPr>
              <a:t>Upload Photo</a:t>
            </a:r>
            <a:r>
              <a:rPr lang="en-US" sz="882" kern="1200" dirty="0">
                <a:solidFill>
                  <a:schemeClr val="tx1"/>
                </a:solidFill>
                <a:effectLst/>
                <a:latin typeface="Segoe UI" panose="020B0502040204020203" pitchFamily="34" charset="0"/>
                <a:ea typeface="+mn-ea"/>
                <a:cs typeface="+mn-cs"/>
              </a:rPr>
              <a:t> and upload a picture containing text.</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Confirm that after a brief pause, the text extracted from the photo and translated into the language you specified appears in a modal dialog. Then dismiss the dialog.</a:t>
            </a:r>
          </a:p>
          <a:p>
            <a:pPr lvl="0"/>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Repeat this process with other photos to gauge the Translator Text API’s ability to translate text submitted to it.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5554540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u="sng" kern="1200" dirty="0">
                <a:solidFill>
                  <a:schemeClr val="tx1"/>
                </a:solidFill>
                <a:effectLst/>
                <a:latin typeface="Segoe UI" panose="020B0502040204020203" pitchFamily="34" charset="0"/>
                <a:ea typeface="+mn-ea"/>
                <a:cs typeface="+mn-cs"/>
                <a:hlinkClick r:id="rId3"/>
              </a:rPr>
              <a:t>Azure App Service</a:t>
            </a:r>
            <a:r>
              <a:rPr lang="en-US" sz="882" kern="1200" dirty="0">
                <a:solidFill>
                  <a:schemeClr val="tx1"/>
                </a:solidFill>
                <a:effectLst/>
                <a:latin typeface="Segoe UI" panose="020B0502040204020203" pitchFamily="34" charset="0"/>
                <a:ea typeface="+mn-ea"/>
                <a:cs typeface="+mn-cs"/>
              </a:rPr>
              <a:t> is a set of services provided by Microsoft Azure to enable developers to easily build and deploy web apps. Included in the App Service family are </a:t>
            </a:r>
            <a:r>
              <a:rPr lang="en-US" sz="882" u="sng" kern="1200" dirty="0">
                <a:solidFill>
                  <a:schemeClr val="tx1"/>
                </a:solidFill>
                <a:effectLst/>
                <a:latin typeface="Segoe UI" panose="020B0502040204020203" pitchFamily="34" charset="0"/>
                <a:ea typeface="+mn-ea"/>
                <a:cs typeface="+mn-cs"/>
                <a:hlinkClick r:id="rId4"/>
              </a:rPr>
              <a:t>Azure Web Apps</a:t>
            </a:r>
            <a:r>
              <a:rPr lang="en-US" sz="882" kern="1200" dirty="0">
                <a:solidFill>
                  <a:schemeClr val="tx1"/>
                </a:solidFill>
                <a:effectLst/>
                <a:latin typeface="Segoe UI" panose="020B0502040204020203" pitchFamily="34" charset="0"/>
                <a:ea typeface="+mn-ea"/>
                <a:cs typeface="+mn-cs"/>
              </a:rPr>
              <a:t>, which allow you to quickly and easily deploy websites built with tools and languages you’re already familiar with.</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Azure Web Apps make deploying websites extraordinarily easy—and not just websites built using the Microsoft stack. You can deploy Python apps that use MySQL just as easily as ASP.NET apps that use SQL Server. You can select from a wide variety of Azure Web App templates or build templates of your own. You can configure Azure Web Apps to auto-scale as data traffic increases to ensure that your customers aren’t left waiting during periods of peak demand. You can publish apps to staging locations and test them in the cloud before taking them live, and then swap staging and production with the click of a button. You can even create </a:t>
            </a:r>
            <a:r>
              <a:rPr lang="en-US" sz="882" u="sng" kern="1200" dirty="0">
                <a:solidFill>
                  <a:schemeClr val="tx1"/>
                </a:solidFill>
                <a:effectLst/>
                <a:latin typeface="Segoe UI" panose="020B0502040204020203" pitchFamily="34" charset="0"/>
                <a:ea typeface="+mn-ea"/>
                <a:cs typeface="+mn-cs"/>
                <a:hlinkClick r:id="rId5"/>
              </a:rPr>
              <a:t>WebJobs</a:t>
            </a:r>
            <a:r>
              <a:rPr lang="en-US" sz="882" kern="1200" dirty="0">
                <a:solidFill>
                  <a:schemeClr val="tx1"/>
                </a:solidFill>
                <a:effectLst/>
                <a:latin typeface="Segoe UI" panose="020B0502040204020203" pitchFamily="34" charset="0"/>
                <a:ea typeface="+mn-ea"/>
                <a:cs typeface="+mn-cs"/>
              </a:rPr>
              <a:t>—programs or scripts that run continuously or on a schedule to handle billing and other time-critical tasks. In short, Azure Web Apps take the pain out of publishing and maintaining web apps and are just as suitable for a personal photo-sharing site as they are for enterprise-grade sites serving millions of customers.</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this unit, you will deploy Contoso Travel to Azure as an Azure Web App so it can be accessed by anyone, from anywhere, using a browser. And you will learn about App Service application settings, which allow API keys and other “secrets” used by an application to be stored securely in the cloud.</a:t>
            </a:r>
          </a:p>
          <a:p>
            <a:endParaRPr lang="en-US" sz="882" kern="1200" dirty="0">
              <a:solidFill>
                <a:schemeClr val="tx1"/>
              </a:solidFill>
              <a:effectLst/>
              <a:latin typeface="Segoe UI" panose="020B0502040204020203" pitchFamily="34" charset="0"/>
              <a:ea typeface="+mn-ea"/>
              <a:cs typeface="+mn-cs"/>
            </a:endParaRPr>
          </a:p>
          <a:p>
            <a:r>
              <a:rPr lang="en-US" sz="882" b="1" u="sng" kern="1200" dirty="0">
                <a:solidFill>
                  <a:schemeClr val="tx1"/>
                </a:solidFill>
                <a:effectLst/>
                <a:latin typeface="Segoe UI" panose="020B0502040204020203" pitchFamily="34" charset="0"/>
                <a:ea typeface="+mn-ea"/>
                <a:cs typeface="+mn-cs"/>
              </a:rPr>
              <a:t>Create an Azure App Service</a:t>
            </a:r>
            <a:endParaRPr lang="en-US" sz="882" b="1"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this exercise, you will use the </a:t>
            </a:r>
            <a:r>
              <a:rPr lang="en-US" sz="882" u="sng" kern="1200" dirty="0">
                <a:solidFill>
                  <a:schemeClr val="tx1"/>
                </a:solidFill>
                <a:effectLst/>
                <a:latin typeface="Segoe UI" panose="020B0502040204020203" pitchFamily="34" charset="0"/>
                <a:ea typeface="+mn-ea"/>
                <a:cs typeface="+mn-cs"/>
                <a:hlinkClick r:id="rId6"/>
              </a:rPr>
              <a:t>Azure CLI</a:t>
            </a:r>
            <a:r>
              <a:rPr lang="en-US" sz="882" kern="1200" dirty="0">
                <a:solidFill>
                  <a:schemeClr val="tx1"/>
                </a:solidFill>
                <a:effectLst/>
                <a:latin typeface="Segoe UI" panose="020B0502040204020203" pitchFamily="34" charset="0"/>
                <a:ea typeface="+mn-ea"/>
                <a:cs typeface="+mn-cs"/>
              </a:rPr>
              <a:t> to deploy your website to Azure.</a:t>
            </a:r>
          </a:p>
          <a:p>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882" kern="1200" dirty="0">
                <a:solidFill>
                  <a:schemeClr val="tx1"/>
                </a:solidFill>
                <a:effectLst/>
                <a:latin typeface="Segoe UI" panose="020B0502040204020203" pitchFamily="34" charset="0"/>
                <a:ea typeface="+mn-ea"/>
                <a:cs typeface="+mn-cs"/>
              </a:rPr>
              <a:t>Create a text file named </a:t>
            </a:r>
            <a:r>
              <a:rPr lang="en-US" sz="882" b="1" kern="1200" dirty="0">
                <a:solidFill>
                  <a:schemeClr val="tx1"/>
                </a:solidFill>
                <a:effectLst/>
                <a:latin typeface="Segoe UI" panose="020B0502040204020203" pitchFamily="34" charset="0"/>
                <a:ea typeface="+mn-ea"/>
                <a:cs typeface="+mn-cs"/>
              </a:rPr>
              <a:t>requirements.txt</a:t>
            </a:r>
            <a:r>
              <a:rPr lang="en-US" sz="882" kern="1200" dirty="0">
                <a:solidFill>
                  <a:schemeClr val="tx1"/>
                </a:solidFill>
                <a:effectLst/>
                <a:latin typeface="Segoe UI" panose="020B0502040204020203" pitchFamily="34" charset="0"/>
                <a:ea typeface="+mn-ea"/>
                <a:cs typeface="+mn-cs"/>
              </a:rPr>
              <a:t> containing the following statements in the project directory—the directory containing the Contoso Travel site:</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requests</a:t>
            </a: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Flask</a:t>
            </a: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azure-cognitiveservices-vision-computervision</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b="1" kern="1200" dirty="0">
                <a:solidFill>
                  <a:schemeClr val="tx1"/>
                </a:solidFill>
                <a:effectLst/>
                <a:latin typeface="Segoe UI" panose="020B0502040204020203" pitchFamily="34" charset="0"/>
                <a:ea typeface="+mn-ea"/>
                <a:cs typeface="+mn-cs"/>
              </a:rPr>
              <a:t>requirements.txt</a:t>
            </a:r>
            <a:r>
              <a:rPr lang="en-US" sz="882" kern="1200" dirty="0">
                <a:solidFill>
                  <a:schemeClr val="tx1"/>
                </a:solidFill>
                <a:effectLst/>
                <a:latin typeface="Segoe UI" panose="020B0502040204020203" pitchFamily="34" charset="0"/>
                <a:ea typeface="+mn-ea"/>
                <a:cs typeface="+mn-cs"/>
              </a:rPr>
              <a:t> contains a list of Python packages that must be installed along with the app when the app is deployed to Azure.</a:t>
            </a:r>
          </a:p>
          <a:p>
            <a:pPr marL="228600" lvl="0" indent="-228600">
              <a:buFont typeface="+mj-lt"/>
              <a:buAutoNum type="arabicPeriod"/>
            </a:pPr>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882" kern="1200" dirty="0">
                <a:solidFill>
                  <a:schemeClr val="tx1"/>
                </a:solidFill>
                <a:effectLst/>
                <a:latin typeface="Segoe UI" panose="020B0502040204020203" pitchFamily="34" charset="0"/>
                <a:ea typeface="+mn-ea"/>
                <a:cs typeface="+mn-cs"/>
              </a:rPr>
              <a:t>Open a Command Prompt window or terminal and run cd to switch to the project directory.</a:t>
            </a:r>
          </a:p>
          <a:p>
            <a:pPr marL="228600" lvl="0" indent="-228600">
              <a:buFont typeface="+mj-lt"/>
              <a:buAutoNum type="arabicPeriod"/>
            </a:pPr>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a:pPr>
            <a:r>
              <a:rPr lang="en-US" sz="882" kern="1200" dirty="0">
                <a:solidFill>
                  <a:schemeClr val="tx1"/>
                </a:solidFill>
                <a:effectLst/>
                <a:latin typeface="Segoe UI" panose="020B0502040204020203" pitchFamily="34" charset="0"/>
                <a:ea typeface="+mn-ea"/>
                <a:cs typeface="+mn-cs"/>
              </a:rPr>
              <a:t>Run the command below to deploy the website to Azure, replacing APP_NAME with the name you want to assign to the site. The name must be </a:t>
            </a:r>
            <a:r>
              <a:rPr lang="en-US" sz="882" b="1" kern="1200" dirty="0">
                <a:solidFill>
                  <a:schemeClr val="tx1"/>
                </a:solidFill>
                <a:effectLst/>
                <a:latin typeface="Segoe UI" panose="020B0502040204020203" pitchFamily="34" charset="0"/>
                <a:ea typeface="+mn-ea"/>
                <a:cs typeface="+mn-cs"/>
              </a:rPr>
              <a:t>unique within Azure</a:t>
            </a:r>
            <a:r>
              <a:rPr lang="en-US" sz="882" kern="1200" dirty="0">
                <a:solidFill>
                  <a:schemeClr val="tx1"/>
                </a:solidFill>
                <a:effectLst/>
                <a:latin typeface="Segoe UI" panose="020B0502040204020203" pitchFamily="34" charset="0"/>
                <a:ea typeface="+mn-ea"/>
                <a:cs typeface="+mn-cs"/>
              </a:rPr>
              <a:t>, so you probably won’t be able to use a common name such as “contoso” or “contosotravel” unless you append some random characters to the end.</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az webapp up -n APP_NAME --resource-group contoso-travel-rg --location northcentralus</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The az webapp up command creates an Azure App Service to host your website, configures the App Service with the packages specified in </a:t>
            </a:r>
            <a:r>
              <a:rPr lang="en-US" sz="882" b="1" kern="1200" dirty="0">
                <a:solidFill>
                  <a:schemeClr val="tx1"/>
                </a:solidFill>
                <a:effectLst/>
                <a:latin typeface="Segoe UI" panose="020B0502040204020203" pitchFamily="34" charset="0"/>
                <a:ea typeface="+mn-ea"/>
                <a:cs typeface="+mn-cs"/>
              </a:rPr>
              <a:t>requirements.txt</a:t>
            </a:r>
            <a:r>
              <a:rPr lang="en-US" sz="882" kern="1200" dirty="0">
                <a:solidFill>
                  <a:schemeClr val="tx1"/>
                </a:solidFill>
                <a:effectLst/>
                <a:latin typeface="Segoe UI" panose="020B0502040204020203" pitchFamily="34" charset="0"/>
                <a:ea typeface="+mn-ea"/>
                <a:cs typeface="+mn-cs"/>
              </a:rPr>
              <a:t>, zips the files in the current directory and its subdirectories, and uploads the site to the App Service—all with one simple command. Sites that run on Node.js and Python are deployed to Linux App Services, whereas sites built on ASP.NET and ASP.NET Core run in Windows App Services.</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b="1" kern="1200" dirty="0">
                <a:solidFill>
                  <a:schemeClr val="tx1"/>
                </a:solidFill>
                <a:effectLst/>
                <a:latin typeface="Segoe UI" panose="020B0502040204020203" pitchFamily="34" charset="0"/>
                <a:ea typeface="+mn-ea"/>
                <a:cs typeface="+mn-cs"/>
              </a:rPr>
              <a:t>Note: </a:t>
            </a:r>
            <a:r>
              <a:rPr lang="en-US" sz="882" kern="1200" dirty="0">
                <a:solidFill>
                  <a:schemeClr val="tx1"/>
                </a:solidFill>
                <a:effectLst/>
                <a:latin typeface="Segoe UI" panose="020B0502040204020203" pitchFamily="34" charset="0"/>
                <a:ea typeface="+mn-ea"/>
                <a:cs typeface="+mn-cs"/>
              </a:rPr>
              <a:t>Observe that you deployed the App Service in the same region (North Central US) as the Computer Vision API. This makes calls to the API faster by colocating the website and the API that it uses in the same Azure region.</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Wait for the command to complete; it will take a few minutes. Then confirm from the output that the website was successfully deployed.</a:t>
            </a:r>
          </a:p>
          <a:p>
            <a:endParaRPr lang="en-US" sz="882" kern="1200" dirty="0">
              <a:solidFill>
                <a:schemeClr val="tx1"/>
              </a:solidFill>
              <a:effectLst/>
              <a:latin typeface="Segoe UI" panose="020B0502040204020203" pitchFamily="34" charset="0"/>
              <a:ea typeface="+mn-ea"/>
              <a:cs typeface="+mn-cs"/>
            </a:endParaRPr>
          </a:p>
          <a:p>
            <a:r>
              <a:rPr lang="en-US" sz="882" b="1" u="sng" kern="1200" dirty="0">
                <a:solidFill>
                  <a:schemeClr val="tx1"/>
                </a:solidFill>
                <a:effectLst/>
                <a:latin typeface="Segoe UI" panose="020B0502040204020203" pitchFamily="34" charset="0"/>
                <a:ea typeface="+mn-ea"/>
                <a:cs typeface="+mn-cs"/>
              </a:rPr>
              <a:t>Add application settings</a:t>
            </a:r>
            <a:endParaRPr lang="en-US" sz="882" b="1"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When you ran the website locally, it used os.environ to load API keys for the Computer Vision API and the Translator Text API and the URL of the Computer Vision API from local environment variables. In order for the site to run in Azure, these same settings needed to be added to the Azure App Service’s </a:t>
            </a:r>
            <a:r>
              <a:rPr lang="en-US" sz="882" u="sng" kern="1200" dirty="0">
                <a:solidFill>
                  <a:schemeClr val="tx1"/>
                </a:solidFill>
                <a:effectLst/>
                <a:latin typeface="Segoe UI" panose="020B0502040204020203" pitchFamily="34" charset="0"/>
                <a:ea typeface="+mn-ea"/>
                <a:cs typeface="+mn-cs"/>
                <a:hlinkClick r:id="rId7"/>
              </a:rPr>
              <a:t>application settings</a:t>
            </a:r>
            <a:r>
              <a:rPr lang="en-US" sz="882" kern="1200" dirty="0">
                <a:solidFill>
                  <a:schemeClr val="tx1"/>
                </a:solidFill>
                <a:effectLst/>
                <a:latin typeface="Segoe UI" panose="020B0502040204020203" pitchFamily="34" charset="0"/>
                <a:ea typeface="+mn-ea"/>
                <a:cs typeface="+mn-cs"/>
              </a:rPr>
              <a:t>. In the steps that follow, you will use the Azure CLI to create these application settings in Azure and initialize them with the same values that were used when you loaded them into local environment variables.</a:t>
            </a:r>
          </a:p>
          <a:p>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startAt="4"/>
            </a:pPr>
            <a:r>
              <a:rPr lang="en-US" sz="882" kern="1200" dirty="0">
                <a:solidFill>
                  <a:schemeClr val="tx1"/>
                </a:solidFill>
                <a:effectLst/>
                <a:latin typeface="Segoe UI" panose="020B0502040204020203" pitchFamily="34" charset="0"/>
                <a:ea typeface="+mn-ea"/>
                <a:cs typeface="+mn-cs"/>
              </a:rPr>
              <a:t>Run the following CLI command to create an application setting named “VISION_API_KEY,” replacing APP_NAME with the name assigned to your App Service and computer_vision_api_key with your Computer Vision API key:</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az webapp config appsettings set -g contoso-travel-rg -n APP_NAME --settings VISION_KEY=computer_vision_api_key</a:t>
            </a:r>
            <a:br>
              <a:rPr lang="en-US" sz="882" kern="1200" dirty="0">
                <a:solidFill>
                  <a:schemeClr val="tx1"/>
                </a:solidFill>
                <a:effectLst/>
                <a:latin typeface="Segoe UI" panose="020B0502040204020203" pitchFamily="34" charset="0"/>
                <a:ea typeface="+mn-ea"/>
                <a:cs typeface="+mn-cs"/>
              </a:rPr>
            </a:br>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startAt="4"/>
            </a:pPr>
            <a:r>
              <a:rPr lang="en-US" sz="882" kern="1200" dirty="0">
                <a:solidFill>
                  <a:schemeClr val="tx1"/>
                </a:solidFill>
                <a:effectLst/>
                <a:latin typeface="Segoe UI" panose="020B0502040204020203" pitchFamily="34" charset="0"/>
                <a:ea typeface="+mn-ea"/>
                <a:cs typeface="+mn-cs"/>
              </a:rPr>
              <a:t>Now use this command to create an application setting named “VISION_ENDPOINT,” replacing computer_vision_endpoint with your Computer Vision API endpoint:</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az webapp config appsettings set -g contoso-travel-rg -n APP_NAME --settings VISION_ENDPOINT=computer_vision_endpoint</a:t>
            </a:r>
            <a:br>
              <a:rPr lang="en-US" sz="882" kern="1200" dirty="0">
                <a:solidFill>
                  <a:schemeClr val="tx1"/>
                </a:solidFill>
                <a:effectLst/>
                <a:latin typeface="Segoe UI" panose="020B0502040204020203" pitchFamily="34" charset="0"/>
                <a:ea typeface="+mn-ea"/>
                <a:cs typeface="+mn-cs"/>
              </a:rPr>
            </a:br>
            <a:endParaRPr lang="en-US" sz="882" kern="1200" dirty="0">
              <a:solidFill>
                <a:schemeClr val="tx1"/>
              </a:solidFill>
              <a:effectLst/>
              <a:latin typeface="Segoe UI" panose="020B0502040204020203" pitchFamily="34" charset="0"/>
              <a:ea typeface="+mn-ea"/>
              <a:cs typeface="+mn-cs"/>
            </a:endParaRPr>
          </a:p>
          <a:p>
            <a:pPr marL="228600" lvl="0" indent="-228600">
              <a:buFont typeface="+mj-lt"/>
              <a:buAutoNum type="arabicPeriod" startAt="4"/>
            </a:pPr>
            <a:r>
              <a:rPr lang="en-US" sz="882" kern="1200" dirty="0">
                <a:solidFill>
                  <a:schemeClr val="tx1"/>
                </a:solidFill>
                <a:effectLst/>
                <a:latin typeface="Segoe UI" panose="020B0502040204020203" pitchFamily="34" charset="0"/>
                <a:ea typeface="+mn-ea"/>
                <a:cs typeface="+mn-cs"/>
              </a:rPr>
              <a:t>Finish up by using the following command to load your Translator Text API key into application settings, replacing translate_api_key with your API key:</a:t>
            </a:r>
            <a:br>
              <a:rPr lang="en-US" sz="882" kern="1200" dirty="0">
                <a:solidFill>
                  <a:schemeClr val="tx1"/>
                </a:solidFill>
                <a:effectLst/>
                <a:latin typeface="Segoe UI" panose="020B0502040204020203" pitchFamily="34" charset="0"/>
                <a:ea typeface="+mn-ea"/>
                <a:cs typeface="+mn-cs"/>
              </a:rPr>
            </a:br>
            <a:br>
              <a:rPr lang="en-US" sz="882" kern="1200" dirty="0">
                <a:solidFill>
                  <a:schemeClr val="tx1"/>
                </a:solidFill>
                <a:effectLst/>
                <a:latin typeface="Segoe UI" panose="020B0502040204020203" pitchFamily="34" charset="0"/>
                <a:ea typeface="+mn-ea"/>
                <a:cs typeface="+mn-cs"/>
              </a:rPr>
            </a:br>
            <a:r>
              <a:rPr lang="en-US" sz="882" kern="1200" dirty="0">
                <a:solidFill>
                  <a:schemeClr val="tx1"/>
                </a:solidFill>
                <a:effectLst/>
                <a:latin typeface="Segoe UI" panose="020B0502040204020203" pitchFamily="34" charset="0"/>
                <a:ea typeface="+mn-ea"/>
                <a:cs typeface="+mn-cs"/>
              </a:rPr>
              <a:t>az webapp config appsettings set -g contoso-travel-rg -n APP_NAME --settings TRANSLATE_API_KEY=translate_api_key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38556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If you want, you can sign in to the </a:t>
            </a:r>
            <a:r>
              <a:rPr lang="en-US" sz="882" u="sng" kern="1200" dirty="0">
                <a:solidFill>
                  <a:schemeClr val="tx1"/>
                </a:solidFill>
                <a:effectLst/>
                <a:latin typeface="Segoe UI" panose="020B0502040204020203" pitchFamily="34" charset="0"/>
                <a:ea typeface="+mn-ea"/>
                <a:cs typeface="+mn-cs"/>
                <a:hlinkClick r:id="rId3"/>
              </a:rPr>
              <a:t>Azure Portal</a:t>
            </a:r>
            <a:r>
              <a:rPr lang="en-US" sz="882" kern="1200" dirty="0">
                <a:solidFill>
                  <a:schemeClr val="tx1"/>
                </a:solidFill>
                <a:effectLst/>
                <a:latin typeface="Segoe UI" panose="020B0502040204020203" pitchFamily="34" charset="0"/>
                <a:ea typeface="+mn-ea"/>
                <a:cs typeface="+mn-cs"/>
              </a:rPr>
              <a:t>, open the Azure App Service created by the az webapp up command, and view the application settings that these commands created. The screen shot below illustrates what you will see if you do this.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0910167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Now it’s time to see the website up and running in Azure.</a:t>
            </a:r>
          </a:p>
          <a:p>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Point your browser to http://APP_NAME.azurewebsites.net, replacing APP_NAME with the name of your App Service. Confirm that the site appears in your browser and that it looks exactly as it did when running locally.</a:t>
            </a:r>
          </a:p>
          <a:p>
            <a:pPr lvl="0"/>
            <a:endParaRPr lang="en-US" sz="882" kern="1200" dirty="0">
              <a:solidFill>
                <a:schemeClr val="tx1"/>
              </a:solidFill>
              <a:effectLst/>
              <a:latin typeface="Segoe UI" panose="020B0502040204020203" pitchFamily="34" charset="0"/>
              <a:ea typeface="+mn-ea"/>
              <a:cs typeface="+mn-cs"/>
            </a:endParaRPr>
          </a:p>
          <a:p>
            <a:pPr lvl="0"/>
            <a:r>
              <a:rPr lang="en-US" sz="882" kern="1200" dirty="0">
                <a:solidFill>
                  <a:schemeClr val="tx1"/>
                </a:solidFill>
                <a:effectLst/>
                <a:latin typeface="Segoe UI" panose="020B0502040204020203" pitchFamily="34" charset="0"/>
                <a:ea typeface="+mn-ea"/>
                <a:cs typeface="+mn-cs"/>
              </a:rPr>
              <a:t>Choose a language and upload a few photos containing signs with text that you want to translate. Does the site behave the same in Azure as it does when running locally?</a:t>
            </a:r>
          </a:p>
          <a:p>
            <a:pPr lvl="0"/>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If you later make changes to your site and want to update the App Service in Azure, simply run the az webapp up command again. Rather than create a new App Service, it will zip-deploy the files in the current directory to the existing App Service. If you would prefer to put the source-code files under source control and deploy them directly from Visual Studio Code, just follow the instructions in </a:t>
            </a:r>
            <a:r>
              <a:rPr lang="en-US" sz="882" u="sng" kern="1200" dirty="0">
                <a:solidFill>
                  <a:schemeClr val="tx1"/>
                </a:solidFill>
                <a:effectLst/>
                <a:latin typeface="Segoe UI" panose="020B0502040204020203" pitchFamily="34" charset="0"/>
                <a:ea typeface="+mn-ea"/>
                <a:cs typeface="+mn-cs"/>
                <a:hlinkClick r:id="rId3"/>
              </a:rPr>
              <a:t>Deploy to Azure App Service on Linux</a:t>
            </a:r>
            <a:r>
              <a:rPr lang="en-US" sz="882"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9705733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1.5 – 2 hours for section 2</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this section, you learned the basics of building websites in Python by using the Flask framework. You learned that Python code goes in a file named </a:t>
            </a:r>
            <a:r>
              <a:rPr lang="en-US" sz="882" b="1" kern="1200" dirty="0">
                <a:solidFill>
                  <a:schemeClr val="tx1"/>
                </a:solidFill>
                <a:effectLst/>
                <a:latin typeface="Segoe UI" panose="020B0502040204020203" pitchFamily="34" charset="0"/>
                <a:ea typeface="+mn-ea"/>
                <a:cs typeface="+mn-cs"/>
              </a:rPr>
              <a:t>app.py</a:t>
            </a:r>
            <a:r>
              <a:rPr lang="en-US" sz="882" kern="1200" dirty="0">
                <a:solidFill>
                  <a:schemeClr val="tx1"/>
                </a:solidFill>
                <a:effectLst/>
                <a:latin typeface="Segoe UI" panose="020B0502040204020203" pitchFamily="34" charset="0"/>
                <a:ea typeface="+mn-ea"/>
                <a:cs typeface="+mn-cs"/>
              </a:rPr>
              <a:t> and that code in that file calls Flask functions such as render_template() and flash(). You also learned how to programmatically inject content into HTML templates using Flask expressions, and how to use @app.route() to connect functions in your code to routes supported by the application. Finally, you learned how easy it is to use the Azure CLI’s az webapp up command to upload a website that you have written and tested locally to an Azure App Service.</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addition, you discovered that you can use Azure Cognitive Services to build intelligent applications infused with AI. The Computer Vision API extracts text from images and identifies objects in those images, among other tasks. It can even generate captions for the images you upload. And the Translator Text API translates text among dozens of languages. Combined with other Cognitive Services, these APIs make it possible to write apps that you could only have dreamed about just a few short years ago.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726383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panose="020B0502040204020203" pitchFamily="34" charset="0"/>
                <a:ea typeface="+mn-ea"/>
                <a:cs typeface="+mn-cs"/>
              </a:rPr>
              <a:t>Learn Face API</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panose="020B0502040204020203" pitchFamily="34" charset="0"/>
                <a:ea typeface="+mn-ea"/>
                <a:cs typeface="+mn-cs"/>
              </a:rPr>
              <a:t>Compare/contrast prebuilt cog services vs ones that you train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panose="020B0502040204020203" pitchFamily="34" charset="0"/>
                <a:ea typeface="+mn-ea"/>
                <a:cs typeface="+mn-cs"/>
              </a:rPr>
              <a:t>Face API &amp; ethics –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panose="020B0502040204020203" pitchFamily="34" charset="0"/>
                <a:ea typeface="+mn-ea"/>
                <a:cs typeface="+mn-cs"/>
              </a:rPr>
              <a:t>Government, face recognition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panose="020B0502040204020203" pitchFamily="34" charset="0"/>
                <a:ea typeface="+mn-ea"/>
                <a:cs typeface="+mn-cs"/>
              </a:rPr>
              <a:t>Training ethically – bad at dark skinned women. Hasn’t seen enough examples. Can only recognize what it’s seen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panose="020B0502040204020203"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panose="020B0502040204020203" pitchFamily="34" charset="0"/>
                <a:ea typeface="+mn-ea"/>
                <a:cs typeface="+mn-cs"/>
              </a:rPr>
              <a:t>Facial recognition provides a good context for discussing the ethics of AI because everyone has a face. Earth is filled with more than 7,500,000,000 faces, and although faces change over time with age and other conditions, the human brain excels in its ability to detect, identify, and recognize faces. AI has made remarkable strides in facial recognition as well, sometime exceeding human capabilities. Automating facial recognition opens new opportunities and also poses new risks, which makes the discussion of ethics an important part of learning about AI.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1949241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11/8/2019 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term “Artificial Intelligence” was coined by John McCarthy, an American computer scientist, in 1956 at The Dartmouth Conference. </a:t>
            </a:r>
          </a:p>
          <a:p>
            <a:r>
              <a:rPr lang="en-US" sz="900" b="0" i="0" kern="1200" dirty="0">
                <a:solidFill>
                  <a:schemeClr val="tx1"/>
                </a:solidFill>
                <a:effectLst/>
                <a:latin typeface="Segoe UI Light" pitchFamily="34" charset="0"/>
                <a:ea typeface="+mn-ea"/>
                <a:cs typeface="+mn-cs"/>
              </a:rPr>
              <a:t>John McCarthy said that AI is </a:t>
            </a:r>
            <a:r>
              <a:rPr lang="en-US" sz="900" b="0" i="1" kern="1200" dirty="0">
                <a:solidFill>
                  <a:schemeClr val="tx1"/>
                </a:solidFill>
                <a:effectLst/>
                <a:latin typeface="Segoe UI Light" pitchFamily="34" charset="0"/>
                <a:ea typeface="+mn-ea"/>
                <a:cs typeface="+mn-cs"/>
              </a:rPr>
              <a:t>“The science and engineering of making intelligent machines, especially intelligent computer programs”.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 Artificial Intelligence is a field of computer science dedicated to simulating human intelligence. </a:t>
            </a:r>
          </a:p>
          <a:p>
            <a:r>
              <a:rPr lang="en-US" sz="900" b="0" i="0" kern="1200" dirty="0">
                <a:solidFill>
                  <a:schemeClr val="tx1"/>
                </a:solidFill>
                <a:effectLst/>
                <a:latin typeface="Segoe UI Light" pitchFamily="34" charset="0"/>
                <a:ea typeface="+mn-ea"/>
                <a:cs typeface="+mn-cs"/>
              </a:rPr>
              <a:t>The goal of AI is to create a machine that can mimic a human mind.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As of the last 15 years, the main exciting advancements we’re seeing in Artificial Intelligence are coming from a domain called Machine Learning.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 then, what’s machine learning? </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8</a:t>
            </a:fld>
            <a:endParaRPr lang="en-US"/>
          </a:p>
        </p:txBody>
      </p:sp>
    </p:spTree>
    <p:extLst>
      <p:ext uri="{BB962C8B-B14F-4D97-AF65-F5344CB8AC3E}">
        <p14:creationId xmlns:p14="http://schemas.microsoft.com/office/powerpoint/2010/main" val="7942147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Five layers</a:t>
            </a:r>
          </a:p>
          <a:p>
            <a:r>
              <a:rPr lang="en-US" dirty="0"/>
              <a:t>	Input layer (pictures</a:t>
            </a:r>
            <a:r>
              <a:rPr lang="en-US" baseline="0" dirty="0"/>
              <a:t> including faces </a:t>
            </a:r>
            <a:r>
              <a:rPr lang="mr-IN" baseline="0" dirty="0"/>
              <a:t>–</a:t>
            </a:r>
            <a:r>
              <a:rPr lang="en-US" baseline="0" dirty="0"/>
              <a:t> 3 </a:t>
            </a:r>
            <a:r>
              <a:rPr lang="en-US" baseline="0" dirty="0" err="1"/>
              <a:t>polaroids</a:t>
            </a:r>
            <a:r>
              <a:rPr lang="en-US" baseline="0" dirty="0"/>
              <a:t>)</a:t>
            </a:r>
            <a:endParaRPr lang="en-US" dirty="0"/>
          </a:p>
          <a:p>
            <a:r>
              <a:rPr lang="en-US" dirty="0"/>
              <a:t>	Edges</a:t>
            </a:r>
          </a:p>
          <a:p>
            <a:r>
              <a:rPr lang="en-US" dirty="0"/>
              <a:t>	Nose/Ears/Eyes/Mouths</a:t>
            </a:r>
          </a:p>
          <a:p>
            <a:r>
              <a:rPr lang="en-US" dirty="0"/>
              <a:t>	Whole</a:t>
            </a:r>
            <a:r>
              <a:rPr lang="en-US" baseline="0" dirty="0"/>
              <a:t> Faces</a:t>
            </a:r>
          </a:p>
          <a:p>
            <a:r>
              <a:rPr lang="en-US" baseline="0" dirty="0"/>
              <a:t>	“This is probably Bill”</a:t>
            </a:r>
            <a:endParaRPr lang="en-US" dirty="0"/>
          </a:p>
          <a:p>
            <a:endParaRPr lang="en-US" dirty="0"/>
          </a:p>
          <a:p>
            <a:endParaRPr lang="en-US" dirty="0"/>
          </a:p>
          <a:p>
            <a:r>
              <a:rPr lang="en-US" dirty="0"/>
              <a:t>Our</a:t>
            </a:r>
            <a:r>
              <a:rPr lang="en-US" baseline="0" dirty="0"/>
              <a:t> sci-fi future, powered by DNN:</a:t>
            </a:r>
            <a:endParaRPr lang="en-US" dirty="0"/>
          </a:p>
          <a:p>
            <a:pPr lvl="1"/>
            <a:r>
              <a:rPr lang="en-US" dirty="0"/>
              <a:t>Composing models</a:t>
            </a:r>
          </a:p>
          <a:p>
            <a:pPr lvl="1"/>
            <a:r>
              <a:rPr lang="en-US" dirty="0"/>
              <a:t>Extracting</a:t>
            </a:r>
            <a:r>
              <a:rPr lang="en-US" baseline="0" dirty="0"/>
              <a:t> style</a:t>
            </a:r>
          </a:p>
          <a:p>
            <a:pPr lvl="1"/>
            <a:r>
              <a:rPr lang="en-US" baseline="0" dirty="0"/>
              <a:t>Your choice</a:t>
            </a:r>
          </a:p>
          <a:p>
            <a:pPr lvl="1"/>
            <a:r>
              <a:rPr lang="en-US" baseline="0" dirty="0"/>
              <a:t>Main point: DNNs don’t just answer questions, allow us to create and transform</a:t>
            </a:r>
          </a:p>
          <a:p>
            <a:pPr lvl="1"/>
            <a:endParaRPr lang="en-US" baseline="0" dirty="0"/>
          </a:p>
        </p:txBody>
      </p:sp>
      <p:sp>
        <p:nvSpPr>
          <p:cNvPr id="4" name="Slide Number Placeholder 3"/>
          <p:cNvSpPr>
            <a:spLocks noGrp="1"/>
          </p:cNvSpPr>
          <p:nvPr>
            <p:ph type="sldNum" sz="quarter" idx="10"/>
          </p:nvPr>
        </p:nvSpPr>
        <p:spPr/>
        <p:txBody>
          <a:bodyPr/>
          <a:lstStyle/>
          <a:p>
            <a:fld id="{6E81C507-7249-AE40-8E93-AAF6C347ED90}" type="slidenum">
              <a:rPr lang="en-US" smtClean="0"/>
              <a:t>87</a:t>
            </a:fld>
            <a:endParaRPr lang="en-US"/>
          </a:p>
        </p:txBody>
      </p:sp>
    </p:spTree>
    <p:extLst>
      <p:ext uri="{BB962C8B-B14F-4D97-AF65-F5344CB8AC3E}">
        <p14:creationId xmlns:p14="http://schemas.microsoft.com/office/powerpoint/2010/main" val="18716477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Now that you’ve seen a little of what the Face API can do, let’s examine how the Face API works on our road to discussing the ethics of AI.</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As a user, you interact with Microsoft’s facial-recognition algorithms through an API. The Face API exposes these algorithms as REST-based web service calls, to detect, verify, identify, and analyze faces. The service can provide face matching, face attributes, and characteristic analysis. It can also extract face-related attributes, such as emotion. The Face API can also organize people and facial definitions into groups to locate similar faces.</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The tasks performed by the Face API fall into five categories:</a:t>
            </a:r>
          </a:p>
          <a:p>
            <a:endParaRPr lang="en-US" sz="882" kern="1200" dirty="0">
              <a:solidFill>
                <a:schemeClr val="tx1"/>
              </a:solidFill>
              <a:effectLst/>
              <a:latin typeface="Segoe UI" panose="020B0502040204020203"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2" b="1" kern="1200" dirty="0">
                <a:solidFill>
                  <a:schemeClr val="tx1"/>
                </a:solidFill>
                <a:effectLst/>
                <a:latin typeface="Segoe UI" panose="020B0502040204020203" pitchFamily="34" charset="0"/>
                <a:ea typeface="+mn-ea"/>
                <a:cs typeface="+mn-cs"/>
              </a:rPr>
              <a:t>Detection:</a:t>
            </a:r>
            <a:r>
              <a:rPr lang="en-US" sz="882" kern="1200" dirty="0">
                <a:solidFill>
                  <a:schemeClr val="tx1"/>
                </a:solidFill>
                <a:effectLst/>
                <a:latin typeface="Segoe UI" panose="020B0502040204020203" pitchFamily="34" charset="0"/>
                <a:ea typeface="+mn-ea"/>
                <a:cs typeface="+mn-cs"/>
              </a:rPr>
              <a:t> Detect human faces in an image.</a:t>
            </a:r>
          </a:p>
          <a:p>
            <a:pPr marL="171450" lvl="0" indent="-171450">
              <a:buFont typeface="Arial" panose="020B0604020202020204" pitchFamily="34" charset="0"/>
              <a:buChar char="•"/>
            </a:pPr>
            <a:r>
              <a:rPr lang="en-US" sz="882" b="1" kern="1200" dirty="0">
                <a:solidFill>
                  <a:schemeClr val="tx1"/>
                </a:solidFill>
                <a:effectLst/>
                <a:latin typeface="Segoe UI" panose="020B0502040204020203" pitchFamily="34" charset="0"/>
                <a:ea typeface="+mn-ea"/>
                <a:cs typeface="+mn-cs"/>
              </a:rPr>
              <a:t>Similarity:</a:t>
            </a:r>
            <a:r>
              <a:rPr lang="en-US" sz="882" kern="1200" dirty="0">
                <a:solidFill>
                  <a:schemeClr val="tx1"/>
                </a:solidFill>
                <a:effectLst/>
                <a:latin typeface="Segoe UI" panose="020B0502040204020203" pitchFamily="34" charset="0"/>
                <a:ea typeface="+mn-ea"/>
                <a:cs typeface="+mn-cs"/>
              </a:rPr>
              <a:t> Find similar faces.</a:t>
            </a:r>
          </a:p>
          <a:p>
            <a:pPr marL="171450" lvl="0" indent="-171450">
              <a:buFont typeface="Arial" panose="020B0604020202020204" pitchFamily="34" charset="0"/>
              <a:buChar char="•"/>
            </a:pPr>
            <a:r>
              <a:rPr lang="en-US" sz="882" b="1" kern="1200" dirty="0">
                <a:solidFill>
                  <a:schemeClr val="tx1"/>
                </a:solidFill>
                <a:effectLst/>
                <a:latin typeface="Segoe UI" panose="020B0502040204020203" pitchFamily="34" charset="0"/>
                <a:ea typeface="+mn-ea"/>
                <a:cs typeface="+mn-cs"/>
              </a:rPr>
              <a:t>Grouping:</a:t>
            </a:r>
            <a:r>
              <a:rPr lang="en-US" sz="882" kern="1200" dirty="0">
                <a:solidFill>
                  <a:schemeClr val="tx1"/>
                </a:solidFill>
                <a:effectLst/>
                <a:latin typeface="Segoe UI" panose="020B0502040204020203" pitchFamily="34" charset="0"/>
                <a:ea typeface="+mn-ea"/>
                <a:cs typeface="+mn-cs"/>
              </a:rPr>
              <a:t> Organize unidentified faces into groups, based on their visual similarity.</a:t>
            </a:r>
          </a:p>
          <a:p>
            <a:pPr marL="171450" lvl="0" indent="-171450">
              <a:buFont typeface="Arial" panose="020B0604020202020204" pitchFamily="34" charset="0"/>
              <a:buChar char="•"/>
            </a:pPr>
            <a:r>
              <a:rPr lang="en-US" sz="882" b="1" kern="1200" dirty="0">
                <a:solidFill>
                  <a:schemeClr val="tx1"/>
                </a:solidFill>
                <a:effectLst/>
                <a:latin typeface="Segoe UI" panose="020B0502040204020203" pitchFamily="34" charset="0"/>
                <a:ea typeface="+mn-ea"/>
                <a:cs typeface="+mn-cs"/>
              </a:rPr>
              <a:t>Verification:</a:t>
            </a:r>
            <a:r>
              <a:rPr lang="en-US" sz="882" kern="1200" dirty="0">
                <a:solidFill>
                  <a:schemeClr val="tx1"/>
                </a:solidFill>
                <a:effectLst/>
                <a:latin typeface="Segoe UI" panose="020B0502040204020203" pitchFamily="34" charset="0"/>
                <a:ea typeface="+mn-ea"/>
                <a:cs typeface="+mn-cs"/>
              </a:rPr>
              <a:t> Check the likelihood that two faces belong to the same person.</a:t>
            </a:r>
          </a:p>
          <a:p>
            <a:pPr marL="171450" lvl="0" indent="-171450">
              <a:buFont typeface="Arial" panose="020B0604020202020204" pitchFamily="34" charset="0"/>
              <a:buChar char="•"/>
            </a:pPr>
            <a:r>
              <a:rPr lang="en-US" sz="882" b="1" kern="1200" dirty="0">
                <a:solidFill>
                  <a:schemeClr val="tx1"/>
                </a:solidFill>
                <a:effectLst/>
                <a:latin typeface="Segoe UI" panose="020B0502040204020203" pitchFamily="34" charset="0"/>
                <a:ea typeface="+mn-ea"/>
                <a:cs typeface="+mn-cs"/>
              </a:rPr>
              <a:t>Identification:</a:t>
            </a:r>
            <a:r>
              <a:rPr lang="en-US" sz="882" kern="1200" dirty="0">
                <a:solidFill>
                  <a:schemeClr val="tx1"/>
                </a:solidFill>
                <a:effectLst/>
                <a:latin typeface="Segoe UI" panose="020B0502040204020203" pitchFamily="34" charset="0"/>
                <a:ea typeface="+mn-ea"/>
                <a:cs typeface="+mn-cs"/>
              </a:rPr>
              <a:t> Search and identify faces.</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The tasks that the Face API performs drive the face-related data that the API returns.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376050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The Face API returns three kinds of facial data: the locations of faces in images, the landmarks of faces in images, and the attributes of faces in images.</a:t>
            </a:r>
          </a:p>
          <a:p>
            <a:endParaRPr lang="en-US" sz="882"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Locations</a:t>
            </a:r>
          </a:p>
          <a:p>
            <a:r>
              <a:rPr lang="en-US" sz="882" kern="1200" dirty="0">
                <a:solidFill>
                  <a:schemeClr val="tx1"/>
                </a:solidFill>
                <a:effectLst/>
                <a:latin typeface="Segoe UI" panose="020B0502040204020203" pitchFamily="34" charset="0"/>
                <a:ea typeface="+mn-ea"/>
                <a:cs typeface="+mn-cs"/>
              </a:rPr>
              <a:t>A face location is another term for a collection of face coordinates. The location is a rectangular pixel area in the image where a face has been identified. This location consists of the pixel coordinates of the top, left, bottom, and right edges of the region in the image that contains a face.</a:t>
            </a:r>
          </a:p>
          <a:p>
            <a:endParaRPr lang="en-US" sz="882"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Landmarks</a:t>
            </a:r>
          </a:p>
          <a:p>
            <a:r>
              <a:rPr lang="en-US" sz="882" kern="1200" dirty="0">
                <a:solidFill>
                  <a:schemeClr val="tx1"/>
                </a:solidFill>
                <a:effectLst/>
                <a:latin typeface="Segoe UI" panose="020B0502040204020203" pitchFamily="34" charset="0"/>
                <a:ea typeface="+mn-ea"/>
                <a:cs typeface="+mn-cs"/>
              </a:rPr>
              <a:t>Face landmarks are detailed points on a face. Collections of these points (such as the chart on this slide) provide rough sketches of individual human faces. These landmarks identify common facial elements such as a pupil, nose, or eyebrow by using pixel coordinates. The Face API can return up to 27 landmarks for each identified face that you can use for analysis.</a:t>
            </a:r>
          </a:p>
          <a:p>
            <a:endParaRPr lang="en-US" sz="882"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Attributes</a:t>
            </a:r>
          </a:p>
          <a:p>
            <a:r>
              <a:rPr lang="en-US" sz="882" kern="1200" dirty="0">
                <a:solidFill>
                  <a:schemeClr val="tx1"/>
                </a:solidFill>
                <a:effectLst/>
                <a:latin typeface="Segoe UI" panose="020B0502040204020203" pitchFamily="34" charset="0"/>
                <a:ea typeface="+mn-ea"/>
                <a:cs typeface="+mn-cs"/>
              </a:rPr>
              <a:t>Face attributes are predefined properties of a face or properties that identify a person by a face. The Face API can optionally identify and return the following types of attributes for a detected face:</a:t>
            </a:r>
          </a:p>
          <a:p>
            <a:endParaRPr lang="en-US" sz="882" kern="1200" dirty="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Age</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Gender</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Smile intensity</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Facial hair</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Head pose (3D)</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Emotion</a:t>
            </a:r>
          </a:p>
          <a:p>
            <a:pPr lvl="0"/>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This facial data enables facial recognition through AI.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36264012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The face-detection feature of the Face API  provides information about detected faces in an image, but it isn't designed to identify or recognize a specific face. However, the Face API provides this capability through a facial recognition feature.</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Facial recognition is used in many areas, including security, natural user interfaces, image analysis, mobile apps, and robotics. The ability to use artificial intelligence to recognize and match faces is one of the more powerful aspects of the Face API. It is also an aspect of AI that encapsulates a many ethical questions about AI, which we will discuss later in this section.</a:t>
            </a:r>
          </a:p>
          <a:p>
            <a:endParaRPr lang="en-US" sz="882"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Face detection vs. facial recognition</a:t>
            </a:r>
          </a:p>
          <a:p>
            <a:r>
              <a:rPr lang="en-US" sz="882" kern="1200" dirty="0">
                <a:solidFill>
                  <a:schemeClr val="tx1"/>
                </a:solidFill>
                <a:effectLst/>
                <a:latin typeface="Segoe UI" panose="020B0502040204020203" pitchFamily="34" charset="0"/>
                <a:ea typeface="+mn-ea"/>
                <a:cs typeface="+mn-cs"/>
              </a:rPr>
              <a:t>Facial recognition builds on the facial detection API by analyzing the landmarks in two or more pictures to determine whether the same face is present. There are four assessments that can be determined through this analysis:</a:t>
            </a:r>
          </a:p>
          <a:p>
            <a:endParaRPr lang="en-US" sz="882" kern="1200" dirty="0">
              <a:solidFill>
                <a:schemeClr val="tx1"/>
              </a:solidFill>
              <a:effectLst/>
              <a:latin typeface="Segoe UI" panose="020B0502040204020203" pitchFamily="34" charset="0"/>
              <a:ea typeface="+mn-ea"/>
              <a:cs typeface="+mn-cs"/>
            </a:endParaRPr>
          </a:p>
          <a:p>
            <a:pPr marL="228600" lvl="0" indent="-22860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Does this person look like other people? This defines </a:t>
            </a:r>
            <a:r>
              <a:rPr lang="en-US" sz="882" b="1" kern="1200" dirty="0">
                <a:solidFill>
                  <a:schemeClr val="tx1"/>
                </a:solidFill>
                <a:effectLst/>
                <a:latin typeface="Segoe UI" panose="020B0502040204020203" pitchFamily="34" charset="0"/>
                <a:ea typeface="+mn-ea"/>
                <a:cs typeface="+mn-cs"/>
              </a:rPr>
              <a:t>similarity</a:t>
            </a:r>
            <a:r>
              <a:rPr lang="en-US" sz="882" kern="1200" dirty="0">
                <a:solidFill>
                  <a:schemeClr val="tx1"/>
                </a:solidFill>
                <a:effectLst/>
                <a:latin typeface="Segoe UI" panose="020B0502040204020203" pitchFamily="34" charset="0"/>
                <a:ea typeface="+mn-ea"/>
                <a:cs typeface="+mn-cs"/>
              </a:rPr>
              <a:t>.</a:t>
            </a:r>
          </a:p>
          <a:p>
            <a:pPr marL="228600" lvl="0" indent="-22860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Do all of these faces belong together? This defines </a:t>
            </a:r>
            <a:r>
              <a:rPr lang="en-US" sz="882" b="1" kern="1200" dirty="0">
                <a:solidFill>
                  <a:schemeClr val="tx1"/>
                </a:solidFill>
                <a:effectLst/>
                <a:latin typeface="Segoe UI" panose="020B0502040204020203" pitchFamily="34" charset="0"/>
                <a:ea typeface="+mn-ea"/>
                <a:cs typeface="+mn-cs"/>
              </a:rPr>
              <a:t>grouping</a:t>
            </a:r>
            <a:r>
              <a:rPr lang="en-US" sz="882" kern="1200" dirty="0">
                <a:solidFill>
                  <a:schemeClr val="tx1"/>
                </a:solidFill>
                <a:effectLst/>
                <a:latin typeface="Segoe UI" panose="020B0502040204020203" pitchFamily="34" charset="0"/>
                <a:ea typeface="+mn-ea"/>
                <a:cs typeface="+mn-cs"/>
              </a:rPr>
              <a:t>.</a:t>
            </a:r>
          </a:p>
          <a:p>
            <a:pPr marL="228600" lvl="0" indent="-22860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Do two images of a face belong to the same person? This defines </a:t>
            </a:r>
            <a:r>
              <a:rPr lang="en-US" sz="882" b="1" kern="1200" dirty="0">
                <a:solidFill>
                  <a:schemeClr val="tx1"/>
                </a:solidFill>
                <a:effectLst/>
                <a:latin typeface="Segoe UI" panose="020B0502040204020203" pitchFamily="34" charset="0"/>
                <a:ea typeface="+mn-ea"/>
                <a:cs typeface="+mn-cs"/>
              </a:rPr>
              <a:t>verification</a:t>
            </a:r>
            <a:r>
              <a:rPr lang="en-US" sz="882" kern="1200" dirty="0">
                <a:solidFill>
                  <a:schemeClr val="tx1"/>
                </a:solidFill>
                <a:effectLst/>
                <a:latin typeface="Segoe UI" panose="020B0502040204020203" pitchFamily="34" charset="0"/>
                <a:ea typeface="+mn-ea"/>
                <a:cs typeface="+mn-cs"/>
              </a:rPr>
              <a:t>.</a:t>
            </a:r>
          </a:p>
          <a:p>
            <a:pPr marL="228600" lvl="0" indent="-22860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Who is this person in this group of people? This defines </a:t>
            </a:r>
            <a:r>
              <a:rPr lang="en-US" sz="882" b="1" kern="1200" dirty="0">
                <a:solidFill>
                  <a:schemeClr val="tx1"/>
                </a:solidFill>
                <a:effectLst/>
                <a:latin typeface="Segoe UI" panose="020B0502040204020203" pitchFamily="34" charset="0"/>
                <a:ea typeface="+mn-ea"/>
                <a:cs typeface="+mn-cs"/>
              </a:rPr>
              <a:t>identification</a:t>
            </a:r>
            <a:r>
              <a:rPr lang="en-US" sz="882" kern="1200" dirty="0">
                <a:solidFill>
                  <a:schemeClr val="tx1"/>
                </a:solidFill>
                <a:effectLst/>
                <a:latin typeface="Segoe UI" panose="020B0502040204020203" pitchFamily="34" charset="0"/>
                <a:ea typeface="+mn-ea"/>
                <a:cs typeface="+mn-cs"/>
              </a:rPr>
              <a:t>.</a:t>
            </a:r>
          </a:p>
          <a:p>
            <a:pPr lvl="0"/>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However, performing tasks such as identifying, grouping, and determining the similarity of faces are all predicated on having groups of faces to work with. This is where face lists come 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1697770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Strictly speaking, a face list is just a group of faces. Creating and managing face lists enables users to find similar faces in a fixed collection of faces. For example, you could use a face list to find a similar face in a set of pictures of celebrities, friends, or family members.</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 face list relates to several concepts:</a:t>
            </a:r>
          </a:p>
          <a:p>
            <a:endParaRPr lang="en-US" sz="882" kern="1200" dirty="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sz="882" b="1" kern="1200" dirty="0">
                <a:solidFill>
                  <a:schemeClr val="tx1"/>
                </a:solidFill>
                <a:effectLst/>
                <a:latin typeface="Segoe UI" panose="020B0502040204020203" pitchFamily="34" charset="0"/>
                <a:ea typeface="+mn-ea"/>
                <a:cs typeface="+mn-cs"/>
              </a:rPr>
              <a:t>Face: </a:t>
            </a:r>
            <a:r>
              <a:rPr lang="en-US" sz="882" b="0" kern="1200" dirty="0">
                <a:solidFill>
                  <a:schemeClr val="tx1"/>
                </a:solidFill>
                <a:effectLst/>
                <a:latin typeface="Segoe UI" panose="020B0502040204020203" pitchFamily="34" charset="0"/>
                <a:ea typeface="+mn-ea"/>
                <a:cs typeface="+mn-cs"/>
              </a:rPr>
              <a:t>An image of a single face</a:t>
            </a:r>
          </a:p>
          <a:p>
            <a:pPr marL="171450" lvl="0" indent="-171450">
              <a:buFont typeface="Arial" panose="020B0604020202020204" pitchFamily="34" charset="0"/>
              <a:buChar char="•"/>
            </a:pPr>
            <a:r>
              <a:rPr lang="en-US" sz="882" b="1" kern="1200" dirty="0">
                <a:solidFill>
                  <a:schemeClr val="tx1"/>
                </a:solidFill>
                <a:effectLst/>
                <a:latin typeface="Segoe UI" panose="020B0502040204020203" pitchFamily="34" charset="0"/>
                <a:ea typeface="+mn-ea"/>
                <a:cs typeface="+mn-cs"/>
              </a:rPr>
              <a:t>Face list: </a:t>
            </a:r>
            <a:r>
              <a:rPr lang="en-US" sz="882" b="0" kern="1200" dirty="0">
                <a:solidFill>
                  <a:schemeClr val="tx1"/>
                </a:solidFill>
                <a:effectLst/>
                <a:latin typeface="Segoe UI" panose="020B0502040204020203" pitchFamily="34" charset="0"/>
                <a:ea typeface="+mn-ea"/>
                <a:cs typeface="+mn-cs"/>
              </a:rPr>
              <a:t>A collection of distinct face images</a:t>
            </a:r>
          </a:p>
          <a:p>
            <a:pPr marL="171450" lvl="0" indent="-171450">
              <a:buFont typeface="Arial" panose="020B0604020202020204" pitchFamily="34" charset="0"/>
              <a:buChar char="•"/>
            </a:pPr>
            <a:r>
              <a:rPr lang="en-US" sz="882" b="1" kern="1200" dirty="0">
                <a:solidFill>
                  <a:schemeClr val="tx1"/>
                </a:solidFill>
                <a:effectLst/>
                <a:latin typeface="Segoe UI" panose="020B0502040204020203" pitchFamily="34" charset="0"/>
                <a:ea typeface="+mn-ea"/>
                <a:cs typeface="+mn-cs"/>
              </a:rPr>
              <a:t>Person: </a:t>
            </a:r>
            <a:r>
              <a:rPr lang="en-US" sz="882" b="0" kern="1200" dirty="0">
                <a:solidFill>
                  <a:schemeClr val="tx1"/>
                </a:solidFill>
                <a:effectLst/>
                <a:latin typeface="Segoe UI" panose="020B0502040204020203" pitchFamily="34" charset="0"/>
                <a:ea typeface="+mn-ea"/>
                <a:cs typeface="+mn-cs"/>
              </a:rPr>
              <a:t>A record of a single individual; there can be multiple pictures of the same person in a face list</a:t>
            </a:r>
          </a:p>
          <a:p>
            <a:pPr marL="171450" lvl="0" indent="-171450">
              <a:buFont typeface="Arial" panose="020B0604020202020204" pitchFamily="34" charset="0"/>
              <a:buChar char="•"/>
            </a:pPr>
            <a:r>
              <a:rPr lang="en-US" sz="882" b="1" kern="1200" dirty="0">
                <a:solidFill>
                  <a:schemeClr val="tx1"/>
                </a:solidFill>
                <a:effectLst/>
                <a:latin typeface="Segoe UI" panose="020B0502040204020203" pitchFamily="34" charset="0"/>
                <a:ea typeface="+mn-ea"/>
                <a:cs typeface="+mn-cs"/>
              </a:rPr>
              <a:t>Person group: </a:t>
            </a:r>
            <a:r>
              <a:rPr lang="en-US" sz="882" b="0" kern="1200" dirty="0">
                <a:solidFill>
                  <a:schemeClr val="tx1"/>
                </a:solidFill>
                <a:effectLst/>
                <a:latin typeface="Segoe UI" panose="020B0502040204020203" pitchFamily="34" charset="0"/>
                <a:ea typeface="+mn-ea"/>
                <a:cs typeface="+mn-cs"/>
              </a:rPr>
              <a:t>A collection of persons, each of whom can be associated with multiple faces in the face list</a:t>
            </a:r>
          </a:p>
          <a:p>
            <a:pPr marL="0" lvl="0" indent="0">
              <a:buFont typeface="Arial" panose="020B0604020202020204" pitchFamily="34" charset="0"/>
              <a:buNone/>
            </a:pPr>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Relationships among these terms can get a little fuzzy, so it's helpful to visualize them in a diagram (see slide).</a:t>
            </a:r>
          </a:p>
          <a:p>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Face lists are useful when you're working on face identification and face similarity.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40836671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Face identification</a:t>
            </a:r>
          </a:p>
          <a:p>
            <a:r>
              <a:rPr lang="en-US" sz="882" kern="1200" dirty="0">
                <a:solidFill>
                  <a:schemeClr val="tx1"/>
                </a:solidFill>
                <a:effectLst/>
                <a:latin typeface="Segoe UI" panose="020B0502040204020203" pitchFamily="34" charset="0"/>
                <a:ea typeface="+mn-ea"/>
                <a:cs typeface="+mn-cs"/>
              </a:rPr>
              <a:t>You can use the Face API to identify people by comparing a detected face to a person group. Remember, a person group is like a database of people. For example, you might create a person group named </a:t>
            </a:r>
            <a:r>
              <a:rPr lang="en-US" sz="882" i="1" kern="1200" dirty="0">
                <a:solidFill>
                  <a:schemeClr val="tx1"/>
                </a:solidFill>
                <a:effectLst/>
                <a:latin typeface="Segoe UI" panose="020B0502040204020203" pitchFamily="34" charset="0"/>
                <a:ea typeface="+mn-ea"/>
                <a:cs typeface="+mn-cs"/>
              </a:rPr>
              <a:t>myInnerCircle </a:t>
            </a:r>
            <a:r>
              <a:rPr lang="en-US" sz="882" i="0" kern="1200" dirty="0">
                <a:solidFill>
                  <a:schemeClr val="tx1"/>
                </a:solidFill>
                <a:effectLst/>
                <a:latin typeface="Segoe UI" panose="020B0502040204020203" pitchFamily="34" charset="0"/>
                <a:ea typeface="+mn-ea"/>
                <a:cs typeface="+mn-cs"/>
              </a:rPr>
              <a:t>as in the slide above.</a:t>
            </a:r>
          </a:p>
          <a:p>
            <a:endParaRPr lang="en-US" sz="882" i="0"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You can use a different face to perform identification against the person group. If the face is identified as a person in the group, the person object is returned as a match.</a:t>
            </a:r>
          </a:p>
          <a:p>
            <a:endParaRPr lang="en-US" sz="882"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Face similarity</a:t>
            </a:r>
          </a:p>
          <a:p>
            <a:r>
              <a:rPr lang="en-US" sz="882" kern="1200" dirty="0">
                <a:solidFill>
                  <a:schemeClr val="tx1"/>
                </a:solidFill>
                <a:effectLst/>
                <a:latin typeface="Segoe UI" panose="020B0502040204020203" pitchFamily="34" charset="0"/>
                <a:ea typeface="+mn-ea"/>
                <a:cs typeface="+mn-cs"/>
              </a:rPr>
              <a:t>Face lists are a great way to determine face similarity. For example, if you compare a target face against a face list, the Face API might return a small collection of faces that look similar to the target face. The Face API supports two working modes: match face and match person.</a:t>
            </a:r>
          </a:p>
          <a:p>
            <a:endParaRPr lang="en-US" sz="882" kern="1200" dirty="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sz="882" b="1" kern="1200" dirty="0">
                <a:solidFill>
                  <a:schemeClr val="tx1"/>
                </a:solidFill>
                <a:effectLst/>
                <a:latin typeface="Segoe UI" panose="020B0502040204020203" pitchFamily="34" charset="0"/>
                <a:ea typeface="+mn-ea"/>
                <a:cs typeface="+mn-cs"/>
              </a:rPr>
              <a:t>Match person</a:t>
            </a:r>
            <a:r>
              <a:rPr lang="en-US" sz="882" kern="1200" dirty="0">
                <a:solidFill>
                  <a:schemeClr val="tx1"/>
                </a:solidFill>
                <a:effectLst/>
                <a:latin typeface="Segoe UI" panose="020B0502040204020203" pitchFamily="34" charset="0"/>
                <a:ea typeface="+mn-ea"/>
                <a:cs typeface="+mn-cs"/>
              </a:rPr>
              <a:t> returns similar faces after applying a same-person threshold that's derived from face verification.</a:t>
            </a:r>
          </a:p>
          <a:p>
            <a:pPr marL="171450" lvl="0" indent="-171450">
              <a:buFont typeface="Arial" panose="020B0604020202020204" pitchFamily="34" charset="0"/>
              <a:buChar char="•"/>
            </a:pPr>
            <a:r>
              <a:rPr lang="en-US" sz="882" b="1" kern="1200" dirty="0">
                <a:solidFill>
                  <a:schemeClr val="tx1"/>
                </a:solidFill>
                <a:effectLst/>
                <a:latin typeface="Segoe UI" panose="020B0502040204020203" pitchFamily="34" charset="0"/>
                <a:ea typeface="+mn-ea"/>
                <a:cs typeface="+mn-cs"/>
              </a:rPr>
              <a:t>Match face</a:t>
            </a:r>
            <a:r>
              <a:rPr lang="en-US" sz="882" kern="1200" dirty="0">
                <a:solidFill>
                  <a:schemeClr val="tx1"/>
                </a:solidFill>
                <a:effectLst/>
                <a:latin typeface="Segoe UI" panose="020B0502040204020203" pitchFamily="34" charset="0"/>
                <a:ea typeface="+mn-ea"/>
                <a:cs typeface="+mn-cs"/>
              </a:rPr>
              <a:t> returns similar faces by ignoring the same-person threshold.</a:t>
            </a:r>
          </a:p>
          <a:p>
            <a:pPr lvl="0"/>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the following image, face similarity would find that the first and second faces are the same person. It would also find that the third and fourth faces are similar.</a:t>
            </a:r>
          </a:p>
          <a:p>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These details and the others that we have examined so far in this section are the technical details of working with face data and the Face API. But what are the ramifications of using these AI capabilities in the real world?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1389741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The AI capabilities we have looked at form the building blocks for more complex activities that facial detection and recognition can perform. Examples of uses of face-related AI include:</a:t>
            </a:r>
          </a:p>
          <a:p>
            <a:endParaRPr lang="en-US" sz="882" kern="1200" dirty="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Detecting human activity or human in images and returning their coordinates.</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Attempting to match faces to databases of existing images.</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Managing profiles based on facial attributes.</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Analyzing and identifying faces in video frames.</a:t>
            </a:r>
          </a:p>
          <a:p>
            <a:pPr lvl="0"/>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Capabilities like these bring not just great power but, as the saying goes, great responsibility as well.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Consider a real-life example of facial recognition in action. The London Metropolitan Police Service concluded the last of 10 trials of its Live Facial Recognition (LFR) technology—the tying of real-time facial-recognition AI to public security cameras to spot individuals on police watchlists—in July 2019.</a:t>
            </a:r>
            <a:r>
              <a:rPr lang="en-US" sz="882" kern="1200" baseline="30000" dirty="0">
                <a:solidFill>
                  <a:schemeClr val="tx1"/>
                </a:solidFill>
                <a:effectLst/>
                <a:latin typeface="Segoe UI" panose="020B0502040204020203" pitchFamily="34" charset="0"/>
                <a:ea typeface="+mn-ea"/>
                <a:cs typeface="+mn-cs"/>
              </a:rPr>
              <a:t>1</a:t>
            </a:r>
            <a:r>
              <a:rPr lang="en-US" sz="882" kern="1200" dirty="0">
                <a:solidFill>
                  <a:schemeClr val="tx1"/>
                </a:solidFill>
                <a:effectLst/>
                <a:latin typeface="Segoe UI" panose="020B0502040204020203" pitchFamily="34" charset="0"/>
                <a:ea typeface="+mn-ea"/>
                <a:cs typeface="+mn-cs"/>
              </a:rPr>
              <a:t> However, an independent review of the trials conducted by researchers at Essex University indicate that, of 42 matches made by LFR technology, researchers could only confirm true-positive matches to individuals of interest to the police in eight cases.</a:t>
            </a:r>
            <a:r>
              <a:rPr lang="en-US" sz="882" kern="1200" baseline="30000" dirty="0">
                <a:solidFill>
                  <a:schemeClr val="tx1"/>
                </a:solidFill>
                <a:effectLst/>
                <a:latin typeface="Segoe UI" panose="020B0502040204020203" pitchFamily="34" charset="0"/>
                <a:ea typeface="+mn-ea"/>
                <a:cs typeface="+mn-cs"/>
              </a:rPr>
              <a:t>2</a:t>
            </a:r>
            <a:r>
              <a:rPr lang="en-US" sz="882" kern="1200" dirty="0">
                <a:solidFill>
                  <a:schemeClr val="tx1"/>
                </a:solidFill>
                <a:effectLst/>
                <a:latin typeface="Segoe UI" panose="020B0502040204020203" pitchFamily="34" charset="0"/>
                <a:ea typeface="+mn-ea"/>
                <a:cs typeface="+mn-cs"/>
              </a:rPr>
              <a:t> What went wrong?</a:t>
            </a:r>
          </a:p>
          <a:p>
            <a:endParaRPr lang="en-US" sz="882"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Avoiding bias</a:t>
            </a:r>
          </a:p>
          <a:p>
            <a:r>
              <a:rPr lang="en-US" sz="882" kern="1200" dirty="0">
                <a:solidFill>
                  <a:schemeClr val="tx1"/>
                </a:solidFill>
                <a:effectLst/>
                <a:latin typeface="Segoe UI" panose="020B0502040204020203" pitchFamily="34" charset="0"/>
                <a:ea typeface="+mn-ea"/>
                <a:cs typeface="+mn-cs"/>
              </a:rPr>
              <a:t>The Essex University researchers reviewing the performance of the Metropolitan Police’s real-time facial recognition could not rule out of the possibility of bias built into the system. Researchers from MIT documented poor accuracy for commercial facial-recognition software and services in recognizing the faces of dark-skinned women, for example.</a:t>
            </a:r>
            <a:r>
              <a:rPr lang="en-US" sz="882" kern="1200" baseline="30000" dirty="0">
                <a:solidFill>
                  <a:schemeClr val="tx1"/>
                </a:solidFill>
                <a:effectLst/>
                <a:latin typeface="Segoe UI" panose="020B0502040204020203" pitchFamily="34" charset="0"/>
                <a:ea typeface="+mn-ea"/>
                <a:cs typeface="+mn-cs"/>
              </a:rPr>
              <a:t>3</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One source of bias can stem from where and how the data—in this case, faces—was gathered. For example, a facial recognition model built in a college lab using collegiate faces to train it might encounter difficulties when used with children or the elderly. Even models built using representative data from a given population might struggle with minorities or other underrepresented demographic groups.</a:t>
            </a:r>
          </a:p>
          <a:p>
            <a:endParaRPr lang="en-US" sz="882" kern="1200" dirty="0">
              <a:solidFill>
                <a:schemeClr val="tx1"/>
              </a:solidFill>
              <a:effectLst/>
              <a:latin typeface="Segoe UI" panose="020B0502040204020203" pitchFamily="34" charset="0"/>
              <a:ea typeface="+mn-ea"/>
              <a:cs typeface="+mn-cs"/>
            </a:endParaRPr>
          </a:p>
          <a:p>
            <a:r>
              <a:rPr lang="en-US" sz="882" b="1" kern="1200" dirty="0">
                <a:solidFill>
                  <a:schemeClr val="tx1"/>
                </a:solidFill>
                <a:effectLst/>
                <a:latin typeface="Segoe UI" panose="020B0502040204020203" pitchFamily="34" charset="0"/>
                <a:ea typeface="+mn-ea"/>
                <a:cs typeface="+mn-cs"/>
              </a:rPr>
              <a:t>Necessity of large and varied data sets</a:t>
            </a:r>
          </a:p>
          <a:p>
            <a:r>
              <a:rPr lang="en-US" sz="882" kern="1200" dirty="0">
                <a:solidFill>
                  <a:schemeClr val="tx1"/>
                </a:solidFill>
                <a:effectLst/>
                <a:latin typeface="Segoe UI" panose="020B0502040204020203" pitchFamily="34" charset="0"/>
                <a:ea typeface="+mn-ea"/>
                <a:cs typeface="+mn-cs"/>
              </a:rPr>
              <a:t>Facial recognition is a prime example of the essential rule of AI: good data makes good models. Conversely, biased data makes biased models. Avoiding accuracy problems arising from biased data sourcing comes down to having a sufficiently large and varied data set.</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One of the exciting promises of AI is its ability to offer unique insights that humans would find difficult to tease out of data unaided. But AI is only as good as the data it is built from. A question you must constantly ask yourself in working with face data (and any other kind of data) is, “Do I have enough example of edge cases?” Without addressing those outliers, any model you build will struggle to identify unlabeled examples that that fall outside the expected.</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Here is a final thought on bias (at least for the time being). Microsoft was one of the commercial AI providers whose algorithms was noted by researchers from MIT as highly inaccurate in recognizing dark-skinned female faces. However, in an update to the research conducted by the same researchers, Microsoft’s error rate for dark-skinned women dropped to less than two percent (to pick one example), the best results of any of the commercial products examined in the study.</a:t>
            </a:r>
            <a:r>
              <a:rPr lang="en-US" sz="882" kern="1200" baseline="30000" dirty="0">
                <a:solidFill>
                  <a:schemeClr val="tx1"/>
                </a:solidFill>
                <a:effectLst/>
                <a:latin typeface="Segoe UI" panose="020B0502040204020203" pitchFamily="34" charset="0"/>
                <a:ea typeface="+mn-ea"/>
                <a:cs typeface="+mn-cs"/>
              </a:rPr>
              <a:t>4</a:t>
            </a:r>
            <a:r>
              <a:rPr lang="en-US" sz="882" kern="1200" dirty="0">
                <a:solidFill>
                  <a:schemeClr val="tx1"/>
                </a:solidFill>
                <a:effectLst/>
                <a:latin typeface="Segoe UI" panose="020B0502040204020203" pitchFamily="34" charset="0"/>
                <a:ea typeface="+mn-ea"/>
                <a:cs typeface="+mn-cs"/>
              </a:rPr>
              <a:t>  This improvement demonstrates bias can be identified and rectified to produce models that provide accurate results.</a:t>
            </a:r>
          </a:p>
          <a:p>
            <a:endParaRPr lang="en-US" sz="882" kern="1200" dirty="0">
              <a:solidFill>
                <a:schemeClr val="tx1"/>
              </a:solidFill>
              <a:effectLst/>
              <a:latin typeface="Segoe UI" panose="020B0502040204020203" pitchFamily="34" charset="0"/>
              <a:ea typeface="+mn-ea"/>
              <a:cs typeface="+mn-cs"/>
            </a:endParaRPr>
          </a:p>
          <a:p>
            <a:r>
              <a:rPr lang="en-US" sz="882" kern="1200" baseline="30000" dirty="0">
                <a:solidFill>
                  <a:schemeClr val="tx1"/>
                </a:solidFill>
                <a:effectLst/>
                <a:latin typeface="Segoe UI" panose="020B0502040204020203" pitchFamily="34" charset="0"/>
                <a:ea typeface="+mn-ea"/>
                <a:cs typeface="+mn-cs"/>
              </a:rPr>
              <a:t>1</a:t>
            </a:r>
            <a:r>
              <a:rPr lang="en-US" sz="882" kern="1200" dirty="0">
                <a:solidFill>
                  <a:schemeClr val="tx1"/>
                </a:solidFill>
                <a:effectLst/>
                <a:latin typeface="Segoe UI" panose="020B0502040204020203" pitchFamily="34" charset="0"/>
                <a:ea typeface="+mn-ea"/>
                <a:cs typeface="+mn-cs"/>
              </a:rPr>
              <a:t>“Live Facial Recognition,” Metropolitan Police, accessed August 2019, </a:t>
            </a:r>
            <a:r>
              <a:rPr lang="en-US" sz="882" u="sng" kern="1200" dirty="0">
                <a:solidFill>
                  <a:schemeClr val="tx1"/>
                </a:solidFill>
                <a:effectLst/>
                <a:latin typeface="Segoe UI" panose="020B0502040204020203" pitchFamily="34" charset="0"/>
                <a:ea typeface="+mn-ea"/>
                <a:cs typeface="+mn-cs"/>
                <a:hlinkClick r:id="rId3"/>
              </a:rPr>
              <a:t>https://www.met.police.uk/live-facial-recognition-trial/</a:t>
            </a:r>
            <a:r>
              <a:rPr lang="en-US" sz="882" kern="1200" dirty="0">
                <a:solidFill>
                  <a:schemeClr val="tx1"/>
                </a:solidFill>
                <a:effectLst/>
                <a:latin typeface="Segoe UI" panose="020B0502040204020203" pitchFamily="34" charset="0"/>
                <a:ea typeface="+mn-ea"/>
                <a:cs typeface="+mn-cs"/>
              </a:rPr>
              <a:t>.</a:t>
            </a:r>
          </a:p>
          <a:p>
            <a:endParaRPr lang="en-US" sz="882" kern="1200" dirty="0">
              <a:solidFill>
                <a:schemeClr val="tx1"/>
              </a:solidFill>
              <a:effectLst/>
              <a:latin typeface="Segoe UI" panose="020B0502040204020203" pitchFamily="34" charset="0"/>
              <a:ea typeface="+mn-ea"/>
              <a:cs typeface="+mn-cs"/>
            </a:endParaRPr>
          </a:p>
          <a:p>
            <a:r>
              <a:rPr lang="en-US" sz="882" kern="1200" baseline="30000" dirty="0">
                <a:solidFill>
                  <a:schemeClr val="tx1"/>
                </a:solidFill>
                <a:effectLst/>
                <a:latin typeface="Segoe UI" panose="020B0502040204020203" pitchFamily="34" charset="0"/>
                <a:ea typeface="+mn-ea"/>
                <a:cs typeface="+mn-cs"/>
              </a:rPr>
              <a:t>2</a:t>
            </a:r>
            <a:r>
              <a:rPr lang="en-US" sz="882" kern="1200" dirty="0">
                <a:solidFill>
                  <a:schemeClr val="tx1"/>
                </a:solidFill>
                <a:effectLst/>
                <a:latin typeface="Segoe UI" panose="020B0502040204020203" pitchFamily="34" charset="0"/>
                <a:ea typeface="+mn-ea"/>
                <a:cs typeface="+mn-cs"/>
              </a:rPr>
              <a:t>“Independent Report on the London Metropolitan Police Service’s Trial of Live Facial Recognition Technology,” Pete Fussey and Daragh Murray, Human Rights Centre, University of Essex, July 2019, </a:t>
            </a:r>
            <a:r>
              <a:rPr lang="en-US" sz="882" u="sng" kern="1200" dirty="0">
                <a:solidFill>
                  <a:schemeClr val="tx1"/>
                </a:solidFill>
                <a:effectLst/>
                <a:latin typeface="Segoe UI" panose="020B0502040204020203" pitchFamily="34" charset="0"/>
                <a:ea typeface="+mn-ea"/>
                <a:cs typeface="+mn-cs"/>
                <a:hlinkClick r:id="rId4"/>
              </a:rPr>
              <a:t>https://48ba3m4eh2bf2sksp43rq8kk-wpengine.netdna-ssl.com/wp-content/uploads/2019/07/London-Met-Police-Trial-of-Facial-Recognition-Tech-Report.pdf</a:t>
            </a:r>
            <a:r>
              <a:rPr lang="en-US" sz="882" kern="1200" dirty="0">
                <a:solidFill>
                  <a:schemeClr val="tx1"/>
                </a:solidFill>
                <a:effectLst/>
                <a:latin typeface="Segoe UI" panose="020B0502040204020203" pitchFamily="34" charset="0"/>
                <a:ea typeface="+mn-ea"/>
                <a:cs typeface="+mn-cs"/>
              </a:rPr>
              <a:t>.</a:t>
            </a:r>
          </a:p>
          <a:p>
            <a:endParaRPr lang="en-US" sz="882" kern="1200" dirty="0">
              <a:solidFill>
                <a:schemeClr val="tx1"/>
              </a:solidFill>
              <a:effectLst/>
              <a:latin typeface="Segoe UI" panose="020B0502040204020203" pitchFamily="34" charset="0"/>
              <a:ea typeface="+mn-ea"/>
              <a:cs typeface="+mn-cs"/>
            </a:endParaRPr>
          </a:p>
          <a:p>
            <a:r>
              <a:rPr lang="en-US" sz="882" kern="1200" baseline="30000" dirty="0">
                <a:solidFill>
                  <a:schemeClr val="tx1"/>
                </a:solidFill>
                <a:effectLst/>
                <a:latin typeface="Segoe UI" panose="020B0502040204020203" pitchFamily="34" charset="0"/>
                <a:ea typeface="+mn-ea"/>
                <a:cs typeface="+mn-cs"/>
              </a:rPr>
              <a:t>3</a:t>
            </a:r>
            <a:r>
              <a:rPr lang="en-US" sz="882" kern="1200" dirty="0">
                <a:solidFill>
                  <a:schemeClr val="tx1"/>
                </a:solidFill>
                <a:effectLst/>
                <a:latin typeface="Segoe UI" panose="020B0502040204020203" pitchFamily="34" charset="0"/>
                <a:ea typeface="+mn-ea"/>
                <a:cs typeface="+mn-cs"/>
              </a:rPr>
              <a:t>Gender Shades project, Buolamwini </a:t>
            </a:r>
            <a:r>
              <a:rPr lang="en-US" sz="882" i="1" kern="1200" dirty="0">
                <a:solidFill>
                  <a:schemeClr val="tx1"/>
                </a:solidFill>
                <a:effectLst/>
                <a:latin typeface="Segoe UI" panose="020B0502040204020203" pitchFamily="34" charset="0"/>
                <a:ea typeface="+mn-ea"/>
                <a:cs typeface="+mn-cs"/>
              </a:rPr>
              <a:t>el al</a:t>
            </a:r>
            <a:r>
              <a:rPr lang="en-US" sz="882" kern="1200" dirty="0">
                <a:solidFill>
                  <a:schemeClr val="tx1"/>
                </a:solidFill>
                <a:effectLst/>
                <a:latin typeface="Segoe UI" panose="020B0502040204020203" pitchFamily="34" charset="0"/>
                <a:ea typeface="+mn-ea"/>
                <a:cs typeface="+mn-cs"/>
              </a:rPr>
              <a:t>, MIT Media Lab, access August 2019, </a:t>
            </a:r>
            <a:r>
              <a:rPr lang="en-US" sz="882" u="sng" kern="1200" dirty="0">
                <a:solidFill>
                  <a:schemeClr val="tx1"/>
                </a:solidFill>
                <a:effectLst/>
                <a:latin typeface="Segoe UI" panose="020B0502040204020203" pitchFamily="34" charset="0"/>
                <a:ea typeface="+mn-ea"/>
                <a:cs typeface="+mn-cs"/>
                <a:hlinkClick r:id="rId5"/>
              </a:rPr>
              <a:t>http://gendershades.org/‌overview.html</a:t>
            </a:r>
            <a:r>
              <a:rPr lang="en-US" sz="882" kern="1200" dirty="0">
                <a:solidFill>
                  <a:schemeClr val="tx1"/>
                </a:solidFill>
                <a:effectLst/>
                <a:latin typeface="Segoe UI" panose="020B0502040204020203" pitchFamily="34" charset="0"/>
                <a:ea typeface="+mn-ea"/>
                <a:cs typeface="+mn-cs"/>
              </a:rPr>
              <a:t>.</a:t>
            </a:r>
          </a:p>
          <a:p>
            <a:endParaRPr lang="en-US" sz="882" kern="1200" dirty="0">
              <a:solidFill>
                <a:schemeClr val="tx1"/>
              </a:solidFill>
              <a:effectLst/>
              <a:latin typeface="Segoe UI" panose="020B0502040204020203" pitchFamily="34" charset="0"/>
              <a:ea typeface="+mn-ea"/>
              <a:cs typeface="+mn-cs"/>
            </a:endParaRPr>
          </a:p>
          <a:p>
            <a:r>
              <a:rPr lang="en-US" sz="882" kern="1200" baseline="30000" dirty="0">
                <a:solidFill>
                  <a:schemeClr val="tx1"/>
                </a:solidFill>
                <a:effectLst/>
                <a:latin typeface="Segoe UI" panose="020B0502040204020203" pitchFamily="34" charset="0"/>
                <a:ea typeface="+mn-ea"/>
                <a:cs typeface="+mn-cs"/>
              </a:rPr>
              <a:t>4</a:t>
            </a:r>
            <a:r>
              <a:rPr lang="en-US" sz="882" kern="1200" dirty="0">
                <a:solidFill>
                  <a:schemeClr val="tx1"/>
                </a:solidFill>
                <a:effectLst/>
                <a:latin typeface="Segoe UI" panose="020B0502040204020203" pitchFamily="34" charset="0"/>
                <a:ea typeface="+mn-ea"/>
                <a:cs typeface="+mn-cs"/>
              </a:rPr>
              <a:t>“Actionable Auditing: Investigating the Impact of Publicly Naming Biased Performance Results of Commercial AI Products,” Buolamwini and Raji, Artificial Intelligence, Ethics, and Society Conference, January 2019, </a:t>
            </a:r>
            <a:r>
              <a:rPr lang="en-US" sz="882" u="sng" kern="1200" dirty="0">
                <a:solidFill>
                  <a:schemeClr val="tx1"/>
                </a:solidFill>
                <a:effectLst/>
                <a:latin typeface="Segoe UI" panose="020B0502040204020203" pitchFamily="34" charset="0"/>
                <a:ea typeface="+mn-ea"/>
                <a:cs typeface="+mn-cs"/>
                <a:hlinkClick r:id="rId6"/>
              </a:rPr>
              <a:t>http://www.aies-conference.com/wp-content/uploads/2019/01/AIES-19_paper_223.pdf</a:t>
            </a:r>
            <a:r>
              <a:rPr lang="en-US" sz="882"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20437722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demo</a:t>
            </a:r>
          </a:p>
          <a:p>
            <a:r>
              <a:rPr lang="en-US" dirty="0"/>
              <a:t>Do the good one on the </a:t>
            </a:r>
            <a:r>
              <a:rPr lang="en-US" dirty="0" err="1"/>
              <a:t>github</a:t>
            </a:r>
            <a:r>
              <a:rPr lang="en-US" dirty="0"/>
              <a:t> repo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9545004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1.5 - 2 hours doing it for real</a:t>
            </a:r>
          </a:p>
          <a:p>
            <a:r>
              <a:rPr lang="en-US" sz="882" kern="1200" dirty="0">
                <a:solidFill>
                  <a:schemeClr val="tx1"/>
                </a:solidFill>
                <a:effectLst/>
                <a:latin typeface="Segoe UI" panose="020B0502040204020203" pitchFamily="34" charset="0"/>
                <a:ea typeface="+mn-ea"/>
                <a:cs typeface="+mn-cs"/>
              </a:rPr>
              <a:t>Christopher did it really fast in an hour </a:t>
            </a:r>
            <a:r>
              <a:rPr lang="en-US" sz="882" kern="1200" dirty="0" err="1">
                <a:solidFill>
                  <a:schemeClr val="tx1"/>
                </a:solidFill>
                <a:effectLst/>
                <a:latin typeface="Segoe UI" panose="020B0502040204020203" pitchFamily="34" charset="0"/>
                <a:ea typeface="+mn-ea"/>
                <a:cs typeface="+mn-cs"/>
              </a:rPr>
              <a:t>bc</a:t>
            </a:r>
            <a:r>
              <a:rPr lang="en-US" sz="882" kern="1200" dirty="0">
                <a:solidFill>
                  <a:schemeClr val="tx1"/>
                </a:solidFill>
                <a:effectLst/>
                <a:latin typeface="Segoe UI" panose="020B0502040204020203" pitchFamily="34" charset="0"/>
                <a:ea typeface="+mn-ea"/>
                <a:cs typeface="+mn-cs"/>
              </a:rPr>
              <a:t> he was rushing</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this section, you got to know a little better how facial recognition works, and likewise for the supporting aspects of face-related AI, such as facial detection. You also got to see the Emotion API in action and use the Face API. All of this served as a foundation for discussing and contemplating the ethics surrounding AI—a discussion that we will continue in the concluding section of the workshop.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072638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working definition.</a:t>
            </a:r>
          </a:p>
          <a:p>
            <a:endParaRPr lang="en-US" baseline="0" dirty="0"/>
          </a:p>
          <a:p>
            <a:r>
              <a:rPr lang="en-US" dirty="0"/>
              <a:t>It’s not</a:t>
            </a:r>
            <a:r>
              <a:rPr lang="en-US" baseline="0" dirty="0"/>
              <a: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p>
          <a:p>
            <a:endParaRPr lang="en-US" baseline="0" dirty="0"/>
          </a:p>
          <a:p>
            <a:r>
              <a:rPr lang="en-US" baseline="0" dirty="0"/>
              <a:t>Before we talk about how Artificial Intelligence works, let’s talk briefly about Natural Intelligence.</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9</a:t>
            </a:fld>
            <a:endParaRPr lang="en-US"/>
          </a:p>
        </p:txBody>
      </p:sp>
    </p:spTree>
    <p:extLst>
      <p:ext uri="{BB962C8B-B14F-4D97-AF65-F5344CB8AC3E}">
        <p14:creationId xmlns:p14="http://schemas.microsoft.com/office/powerpoint/2010/main" val="572420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26.xml"/><Relationship Id="rId7" Type="http://schemas.openxmlformats.org/officeDocument/2006/relationships/image" Target="../media/image1.png"/><Relationship Id="rId2" Type="http://schemas.openxmlformats.org/officeDocument/2006/relationships/customXml" Target="../../customXml/item25.xml"/><Relationship Id="rId1" Type="http://schemas.openxmlformats.org/officeDocument/2006/relationships/customXml" Target="../../customXml/item24.xml"/><Relationship Id="rId6" Type="http://schemas.openxmlformats.org/officeDocument/2006/relationships/slideMaster" Target="../slideMasters/slideMaster1.xml"/><Relationship Id="rId5" Type="http://schemas.openxmlformats.org/officeDocument/2006/relationships/customXml" Target="../../customXml/item28.xml"/><Relationship Id="rId4" Type="http://schemas.openxmlformats.org/officeDocument/2006/relationships/customXml" Target="../../customXml/item27.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31.xml"/><Relationship Id="rId7" Type="http://schemas.openxmlformats.org/officeDocument/2006/relationships/image" Target="../media/image1.png"/><Relationship Id="rId2" Type="http://schemas.openxmlformats.org/officeDocument/2006/relationships/customXml" Target="../../customXml/item30.xml"/><Relationship Id="rId1" Type="http://schemas.openxmlformats.org/officeDocument/2006/relationships/customXml" Target="../../customXml/item29.xml"/><Relationship Id="rId6" Type="http://schemas.openxmlformats.org/officeDocument/2006/relationships/slideMaster" Target="../slideMasters/slideMaster1.xml"/><Relationship Id="rId5" Type="http://schemas.openxmlformats.org/officeDocument/2006/relationships/customXml" Target="../../customXml/item33.xml"/><Relationship Id="rId4" Type="http://schemas.openxmlformats.org/officeDocument/2006/relationships/customXml" Target="../../customXml/item3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36.xml"/><Relationship Id="rId7" Type="http://schemas.openxmlformats.org/officeDocument/2006/relationships/image" Target="../media/image2.png"/><Relationship Id="rId2" Type="http://schemas.openxmlformats.org/officeDocument/2006/relationships/customXml" Target="../../customXml/item35.xml"/><Relationship Id="rId1" Type="http://schemas.openxmlformats.org/officeDocument/2006/relationships/customXml" Target="../../customXml/item34.xml"/><Relationship Id="rId6" Type="http://schemas.openxmlformats.org/officeDocument/2006/relationships/slideMaster" Target="../slideMasters/slideMaster1.xml"/><Relationship Id="rId5" Type="http://schemas.openxmlformats.org/officeDocument/2006/relationships/customXml" Target="../../customXml/item38.xml"/><Relationship Id="rId4" Type="http://schemas.openxmlformats.org/officeDocument/2006/relationships/customXml" Target="../../customXml/item37.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dirty="0"/>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dirty="0"/>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1107996"/>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endParaRPr lang="en-US" sz="1000" baseline="0" dirty="0">
              <a:solidFill>
                <a:schemeClr val="bg1"/>
              </a:solidFill>
              <a:cs typeface="Segoe UI" pitchFamily="34" charset="0"/>
            </a:endParaRP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09279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lstStyle>
            <a:lvl1pPr>
              <a:defRPr sz="2856"/>
            </a:lvl1pPr>
          </a:lstStyle>
          <a:p>
            <a:r>
              <a:rPr lang="en-US" dirty="0"/>
              <a:t>Square photo layout with smaller text</a:t>
            </a:r>
          </a:p>
        </p:txBody>
      </p:sp>
    </p:spTree>
    <p:extLst>
      <p:ext uri="{BB962C8B-B14F-4D97-AF65-F5344CB8AC3E}">
        <p14:creationId xmlns:p14="http://schemas.microsoft.com/office/powerpoint/2010/main" val="3053854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3"/>
            <a:ext cx="6400736" cy="1019271"/>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dirty="0"/>
            </a:p>
          </p:txBody>
        </p:sp>
      </p:grpSp>
      <p:pic>
        <p:nvPicPr>
          <p:cNvPr id="10" name="Picture 9" descr="A black and silver text on a screen&#10;&#10;Description automatically generated">
            <a:extLst>
              <a:ext uri="{FF2B5EF4-FFF2-40B4-BE49-F238E27FC236}">
                <a16:creationId xmlns:a16="http://schemas.microsoft.com/office/drawing/2014/main" id="{86FA8E95-5760-429E-B0FF-C438D2EBF7EF}"/>
              </a:ext>
            </a:extLst>
          </p:cNvPr>
          <p:cNvPicPr>
            <a:picLocks noChangeAspect="1"/>
          </p:cNvPicPr>
          <p:nvPr userDrawn="1"/>
        </p:nvPicPr>
        <p:blipFill rotWithShape="1">
          <a:blip r:embed="rId3"/>
          <a:srcRect l="33209"/>
          <a:stretch/>
        </p:blipFill>
        <p:spPr>
          <a:xfrm>
            <a:off x="5569510" y="-1"/>
            <a:ext cx="6866965" cy="6994525"/>
          </a:xfrm>
          <a:prstGeom prst="rect">
            <a:avLst/>
          </a:prstGeom>
        </p:spPr>
      </p:pic>
    </p:spTree>
    <p:extLst>
      <p:ext uri="{BB962C8B-B14F-4D97-AF65-F5344CB8AC3E}">
        <p14:creationId xmlns:p14="http://schemas.microsoft.com/office/powerpoint/2010/main" val="35247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3"/>
            <a:ext cx="6400736" cy="1019271"/>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dirty="0"/>
            </a:p>
          </p:txBody>
        </p:sp>
      </p:grpSp>
    </p:spTree>
    <p:extLst>
      <p:ext uri="{BB962C8B-B14F-4D97-AF65-F5344CB8AC3E}">
        <p14:creationId xmlns:p14="http://schemas.microsoft.com/office/powerpoint/2010/main" val="25312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1424822"/>
            <a:ext cx="4251462" cy="2179058"/>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1"/>
            <a:ext cx="4248092" cy="310791"/>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835046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dirty="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A78E8-2B42-40DD-8602-604D2F71EC9C}" type="datetimeFigureOut">
              <a:rPr lang="en-US" smtClean="0"/>
              <a:t>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04406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041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590973"/>
          </a:xfrm>
        </p:spPr>
        <p:txBody>
          <a:bodyPr/>
          <a:lstStyle>
            <a:lvl1pPr marL="0" indent="0" algn="ctr">
              <a:spcBef>
                <a:spcPts val="0"/>
              </a:spcBef>
              <a:buNone/>
              <a:defRPr sz="204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590973"/>
          </a:xfrm>
        </p:spPr>
        <p:txBody>
          <a:bodyPr/>
          <a:lstStyle>
            <a:lvl1pPr marL="0" indent="0" algn="ctr">
              <a:spcBef>
                <a:spcPts val="0"/>
              </a:spcBef>
              <a:buNone/>
              <a:defRPr sz="204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endParaRPr lang="en-US" dirty="0"/>
          </a:p>
        </p:txBody>
      </p:sp>
    </p:spTree>
    <p:extLst>
      <p:ext uri="{BB962C8B-B14F-4D97-AF65-F5344CB8AC3E}">
        <p14:creationId xmlns:p14="http://schemas.microsoft.com/office/powerpoint/2010/main" val="4255006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4335958"/>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0353162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210759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5009" y="6482890"/>
            <a:ext cx="2798207" cy="372394"/>
          </a:xfrm>
          <a:prstGeom prst="rect">
            <a:avLst/>
          </a:prstGeom>
        </p:spPr>
        <p:txBody>
          <a:bodyPr/>
          <a:lstStyle/>
          <a:p>
            <a:fld id="{2DA03090-7B89-A74E-99C5-5089F8C49D4E}" type="datetimeFigureOut">
              <a:rPr lang="en-US" smtClean="0"/>
              <a:t>11/8/2019</a:t>
            </a:fld>
            <a:endParaRPr lang="en-US"/>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22586762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11/8/2019</a:t>
            </a:fld>
            <a:endParaRPr lang="en-US" dirty="0"/>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a:t>
            </a:fld>
            <a:endParaRPr lang="en-US" dirty="0"/>
          </a:p>
        </p:txBody>
      </p:sp>
    </p:spTree>
    <p:extLst>
      <p:ext uri="{BB962C8B-B14F-4D97-AF65-F5344CB8AC3E}">
        <p14:creationId xmlns:p14="http://schemas.microsoft.com/office/powerpoint/2010/main" val="36479362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6154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200469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02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4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8213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65985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998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6362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13631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361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4310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806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23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637074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369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247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868591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2273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102518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5384340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731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466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40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33874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370767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43300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723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11/8/2019</a:t>
            </a:fld>
            <a:endParaRPr lang="en-US" dirty="0"/>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a:t>
            </a:fld>
            <a:endParaRPr lang="en-US" dirty="0"/>
          </a:p>
        </p:txBody>
      </p:sp>
    </p:spTree>
    <p:extLst>
      <p:ext uri="{BB962C8B-B14F-4D97-AF65-F5344CB8AC3E}">
        <p14:creationId xmlns:p14="http://schemas.microsoft.com/office/powerpoint/2010/main" val="3470247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tags" Target="../tags/tag5.xml"/><Relationship Id="rId47" Type="http://schemas.openxmlformats.org/officeDocument/2006/relationships/tags" Target="../tags/tag10.xml"/><Relationship Id="rId63" Type="http://schemas.openxmlformats.org/officeDocument/2006/relationships/tags" Target="../tags/tag26.xml"/><Relationship Id="rId68" Type="http://schemas.openxmlformats.org/officeDocument/2006/relationships/tags" Target="../tags/tag3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tags" Target="../tags/tag3.xml"/><Relationship Id="rId45" Type="http://schemas.openxmlformats.org/officeDocument/2006/relationships/tags" Target="../tags/tag8.xml"/><Relationship Id="rId53" Type="http://schemas.openxmlformats.org/officeDocument/2006/relationships/tags" Target="../tags/tag16.xml"/><Relationship Id="rId58" Type="http://schemas.openxmlformats.org/officeDocument/2006/relationships/tags" Target="../tags/tag21.xml"/><Relationship Id="rId66" Type="http://schemas.openxmlformats.org/officeDocument/2006/relationships/tags" Target="../tags/tag29.xml"/><Relationship Id="rId74" Type="http://schemas.openxmlformats.org/officeDocument/2006/relationships/tags" Target="../tags/tag37.xml"/><Relationship Id="rId5" Type="http://schemas.openxmlformats.org/officeDocument/2006/relationships/slideLayout" Target="../slideLayouts/slideLayout5.xml"/><Relationship Id="rId61" Type="http://schemas.openxmlformats.org/officeDocument/2006/relationships/tags" Target="../tags/tag24.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6.xml"/><Relationship Id="rId48" Type="http://schemas.openxmlformats.org/officeDocument/2006/relationships/tags" Target="../tags/tag11.xml"/><Relationship Id="rId56" Type="http://schemas.openxmlformats.org/officeDocument/2006/relationships/tags" Target="../tags/tag19.xml"/><Relationship Id="rId64" Type="http://schemas.openxmlformats.org/officeDocument/2006/relationships/tags" Target="../tags/tag27.xml"/><Relationship Id="rId69" Type="http://schemas.openxmlformats.org/officeDocument/2006/relationships/tags" Target="../tags/tag32.xml"/><Relationship Id="rId8" Type="http://schemas.openxmlformats.org/officeDocument/2006/relationships/slideLayout" Target="../slideLayouts/slideLayout8.xml"/><Relationship Id="rId51" Type="http://schemas.openxmlformats.org/officeDocument/2006/relationships/tags" Target="../tags/tag14.xml"/><Relationship Id="rId72" Type="http://schemas.openxmlformats.org/officeDocument/2006/relationships/tags" Target="../tags/tag3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1.xml"/><Relationship Id="rId46" Type="http://schemas.openxmlformats.org/officeDocument/2006/relationships/tags" Target="../tags/tag9.xml"/><Relationship Id="rId59" Type="http://schemas.openxmlformats.org/officeDocument/2006/relationships/tags" Target="../tags/tag22.xml"/><Relationship Id="rId67" Type="http://schemas.openxmlformats.org/officeDocument/2006/relationships/tags" Target="../tags/tag30.xml"/><Relationship Id="rId20" Type="http://schemas.openxmlformats.org/officeDocument/2006/relationships/slideLayout" Target="../slideLayouts/slideLayout20.xml"/><Relationship Id="rId41" Type="http://schemas.openxmlformats.org/officeDocument/2006/relationships/tags" Target="../tags/tag4.xml"/><Relationship Id="rId54" Type="http://schemas.openxmlformats.org/officeDocument/2006/relationships/tags" Target="../tags/tag17.xml"/><Relationship Id="rId62" Type="http://schemas.openxmlformats.org/officeDocument/2006/relationships/tags" Target="../tags/tag25.xml"/><Relationship Id="rId70" Type="http://schemas.openxmlformats.org/officeDocument/2006/relationships/tags" Target="../tags/tag33.xml"/><Relationship Id="rId75" Type="http://schemas.openxmlformats.org/officeDocument/2006/relationships/tags" Target="../tags/tag3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12.xml"/><Relationship Id="rId57" Type="http://schemas.openxmlformats.org/officeDocument/2006/relationships/tags" Target="../tags/tag20.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tags" Target="../tags/tag7.xml"/><Relationship Id="rId52" Type="http://schemas.openxmlformats.org/officeDocument/2006/relationships/tags" Target="../tags/tag15.xml"/><Relationship Id="rId60" Type="http://schemas.openxmlformats.org/officeDocument/2006/relationships/tags" Target="../tags/tag23.xml"/><Relationship Id="rId65" Type="http://schemas.openxmlformats.org/officeDocument/2006/relationships/tags" Target="../tags/tag28.xml"/><Relationship Id="rId73" Type="http://schemas.openxmlformats.org/officeDocument/2006/relationships/tags" Target="../tags/tag3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2.xml"/><Relationship Id="rId34" Type="http://schemas.openxmlformats.org/officeDocument/2006/relationships/slideLayout" Target="../slideLayouts/slideLayout34.xml"/><Relationship Id="rId50" Type="http://schemas.openxmlformats.org/officeDocument/2006/relationships/tags" Target="../tags/tag13.xml"/><Relationship Id="rId55" Type="http://schemas.openxmlformats.org/officeDocument/2006/relationships/tags" Target="../tags/tag18.xml"/><Relationship Id="rId76" Type="http://schemas.openxmlformats.org/officeDocument/2006/relationships/tags" Target="../tags/tag39.xml"/><Relationship Id="rId7" Type="http://schemas.openxmlformats.org/officeDocument/2006/relationships/slideLayout" Target="../slideLayouts/slideLayout7.xml"/><Relationship Id="rId71" Type="http://schemas.openxmlformats.org/officeDocument/2006/relationships/tags" Target="../tags/tag3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theme" Target="../theme/theme2.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image" Target="../media/image1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15.emf"/><Relationship Id="rId4" Type="http://schemas.openxmlformats.org/officeDocument/2006/relationships/slideLayout" Target="../slideLayouts/slideLayout6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8"/>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9"/>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40"/>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41"/>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42"/>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43"/>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44"/>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45"/>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6"/>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7"/>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8"/>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9"/>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50"/>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51"/>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52"/>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53"/>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54"/>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55"/>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6"/>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7"/>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8"/>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9"/>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60"/>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61"/>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62"/>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63"/>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64"/>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65"/>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6"/>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7"/>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8"/>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9"/>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70"/>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71"/>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72"/>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73"/>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74"/>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75"/>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6"/>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1" r:id="rId25"/>
    <p:sldLayoutId id="2147484212" r:id="rId26"/>
    <p:sldLayoutId id="2147484213" r:id="rId27"/>
    <p:sldLayoutId id="2147484222" r:id="rId28"/>
    <p:sldLayoutId id="2147484214" r:id="rId29"/>
    <p:sldLayoutId id="2147484215" r:id="rId30"/>
    <p:sldLayoutId id="2147484216" r:id="rId31"/>
    <p:sldLayoutId id="2147484217" r:id="rId32"/>
    <p:sldLayoutId id="2147484218" r:id="rId33"/>
    <p:sldLayoutId id="2147484220" r:id="rId34"/>
    <p:sldLayoutId id="2147484221" r:id="rId35"/>
    <p:sldLayoutId id="2147484253" r:id="rId36"/>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1976644"/>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22553490"/>
      </p:ext>
    </p:extLst>
  </p:cSld>
  <p:clrMap bg1="lt1" tx1="dk1" bg2="lt2" tx2="dk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microsoft/reactors" TargetMode="External"/><Relationship Id="rId7" Type="http://schemas.openxmlformats.org/officeDocument/2006/relationships/hyperlink" Target="http://azure.microsoft.com/free/student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azure.microsoft.com/free" TargetMode="External"/><Relationship Id="rId5" Type="http://schemas.openxmlformats.org/officeDocument/2006/relationships/hyperlink" Target="https://docs.microsoft.com/cli/azure/install-azure-cli" TargetMode="External"/><Relationship Id="rId4" Type="http://schemas.openxmlformats.org/officeDocument/2006/relationships/hyperlink" Target="http://python.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hyperlink" Target="http://aka.ms/MLCheatShee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9.xml"/><Relationship Id="rId1" Type="http://schemas.openxmlformats.org/officeDocument/2006/relationships/tags" Target="../tags/tag41.xml"/><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60.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5.xml"/><Relationship Id="rId1" Type="http://schemas.openxmlformats.org/officeDocument/2006/relationships/tags" Target="../tags/tag4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43.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44.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hyperlink" Target="https://docs.microsoft.com/learn/paths/classify-images-with-vision-services/" TargetMode="External"/><Relationship Id="rId3" Type="http://schemas.openxmlformats.org/officeDocument/2006/relationships/image" Target="../media/image52.jpeg"/><Relationship Id="rId7" Type="http://schemas.openxmlformats.org/officeDocument/2006/relationships/hyperlink" Target="https://what-dog.net/"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how-old.net/" TargetMode="External"/><Relationship Id="rId5" Type="http://schemas.openxmlformats.org/officeDocument/2006/relationships/hyperlink" Target="https://azure.microsoft.com/services/cognitive-services/" TargetMode="External"/><Relationship Id="rId10" Type="http://schemas.openxmlformats.org/officeDocument/2006/relationships/hyperlink" Target="https://docs.microsoft.com/en-us/learn/paths/translate-speech-with-speech-services/" TargetMode="External"/><Relationship Id="rId4" Type="http://schemas.openxmlformats.org/officeDocument/2006/relationships/hyperlink" Target="https://github.com/microsoft/reactors/" TargetMode="External"/><Relationship Id="rId9" Type="http://schemas.openxmlformats.org/officeDocument/2006/relationships/hyperlink" Target="https://docs.microsoft.com/learn/paths/evaluate-text-with-language-servic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hyperlink" Target="https://azure.microsoft.com/en-us/free/students/" TargetMode="External"/><Relationship Id="rId4" Type="http://schemas.openxmlformats.org/officeDocument/2006/relationships/hyperlink" Target="https://azure.microsoft.com/en-us/fre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ags" Target="../tags/tag45.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learn/modules/analyze-climate-data-with-azure-notebooks/1-create-an-azure-notebook"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learn/paths/evaluate-text-with-language-services/" TargetMode="External"/><Relationship Id="rId7" Type="http://schemas.openxmlformats.org/officeDocument/2006/relationships/hyperlink" Target="https://www.youtube.com/playlist?list=PLlrxD0HtieHhS8VzuMCfQD4uJ9yne1mE6" TargetMode="External"/><Relationship Id="rId2" Type="http://schemas.openxmlformats.org/officeDocument/2006/relationships/hyperlink" Target="https://docs.microsoft.com/learn/paths/classify-images-with-vision-services/" TargetMode="External"/><Relationship Id="rId1" Type="http://schemas.openxmlformats.org/officeDocument/2006/relationships/slideLayout" Target="../slideLayouts/slideLayout7.xml"/><Relationship Id="rId6" Type="http://schemas.openxmlformats.org/officeDocument/2006/relationships/hyperlink" Target="https://docs.microsoft.com/en-us/learn/browse/?roles=ai-engineer" TargetMode="External"/><Relationship Id="rId5" Type="http://schemas.openxmlformats.org/officeDocument/2006/relationships/hyperlink" Target="https://docs.microsoft.com/en-us/learn/paths/azure-fundamentals/" TargetMode="External"/><Relationship Id="rId4" Type="http://schemas.openxmlformats.org/officeDocument/2006/relationships/hyperlink" Target="https://docs.microsoft.com/en-us/learn/paths/translate-speech-with-speech-service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microsoft.com/en-us/learning/azure-developer.aspx" TargetMode="External"/><Relationship Id="rId7" Type="http://schemas.openxmlformats.org/officeDocument/2006/relationships/image" Target="../media/image61.jpeg"/><Relationship Id="rId2" Type="http://schemas.openxmlformats.org/officeDocument/2006/relationships/hyperlink" Target="https://www.microsoft.com/en-us/learning/azure-ai-engineer.aspx" TargetMode="External"/><Relationship Id="rId1" Type="http://schemas.openxmlformats.org/officeDocument/2006/relationships/slideLayout" Target="../slideLayouts/slideLayout7.xml"/><Relationship Id="rId6" Type="http://schemas.openxmlformats.org/officeDocument/2006/relationships/hyperlink" Target="https://www.microsoft.com/en-us/learning/azure-data-scientist.aspx" TargetMode="External"/><Relationship Id="rId5" Type="http://schemas.openxmlformats.org/officeDocument/2006/relationships/hyperlink" Target="https://www.microsoft.com/en-us/learning/azure-data-engineer.aspx" TargetMode="External"/><Relationship Id="rId4" Type="http://schemas.openxmlformats.org/officeDocument/2006/relationships/hyperlink" Target="https://www.microsoft.com/en-us/learning/azure-fundamentals.aspx"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5.xml"/><Relationship Id="rId1" Type="http://schemas.openxmlformats.org/officeDocument/2006/relationships/tags" Target="../tags/tag46.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0.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30.xml"/><Relationship Id="rId5" Type="http://schemas.openxmlformats.org/officeDocument/2006/relationships/image" Target="../media/image72.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30.xml"/><Relationship Id="rId6" Type="http://schemas.openxmlformats.org/officeDocument/2006/relationships/image" Target="../media/image75.png"/><Relationship Id="rId5" Type="http://schemas.openxmlformats.org/officeDocument/2006/relationships/image" Target="../media/image64.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Python_(programming_language)"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9.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www.contoso.com/"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79.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hyperlink" Target="http://portal.azure.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0.xml"/><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5.xml"/><Relationship Id="rId1" Type="http://schemas.openxmlformats.org/officeDocument/2006/relationships/slideLayout" Target="../slideLayouts/slideLayout32.xml"/><Relationship Id="rId4" Type="http://schemas.openxmlformats.org/officeDocument/2006/relationships/image" Target="../media/image96.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7.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0507C-2AED-4EE4-AC82-801287D59B72}"/>
              </a:ext>
            </a:extLst>
          </p:cNvPr>
          <p:cNvSpPr>
            <a:spLocks noGrp="1"/>
          </p:cNvSpPr>
          <p:nvPr>
            <p:ph type="title"/>
          </p:nvPr>
        </p:nvSpPr>
        <p:spPr/>
        <p:txBody>
          <a:bodyPr/>
          <a:lstStyle/>
          <a:p>
            <a:r>
              <a:rPr lang="en-US" dirty="0"/>
              <a:t>Good morning!!! </a:t>
            </a:r>
          </a:p>
        </p:txBody>
      </p:sp>
      <p:sp>
        <p:nvSpPr>
          <p:cNvPr id="5" name="Text Placeholder 4">
            <a:extLst>
              <a:ext uri="{FF2B5EF4-FFF2-40B4-BE49-F238E27FC236}">
                <a16:creationId xmlns:a16="http://schemas.microsoft.com/office/drawing/2014/main" id="{8349FAB5-2032-414D-A697-5F4D17201484}"/>
              </a:ext>
            </a:extLst>
          </p:cNvPr>
          <p:cNvSpPr>
            <a:spLocks noGrp="1"/>
          </p:cNvSpPr>
          <p:nvPr>
            <p:ph type="body" sz="quarter" idx="10"/>
          </p:nvPr>
        </p:nvSpPr>
        <p:spPr>
          <a:xfrm>
            <a:off x="365760" y="1143693"/>
            <a:ext cx="11704320" cy="5773888"/>
          </a:xfrm>
        </p:spPr>
        <p:txBody>
          <a:bodyPr/>
          <a:lstStyle/>
          <a:p>
            <a:r>
              <a:rPr lang="en-US" dirty="0"/>
              <a:t>We’ll start at 09:30. </a:t>
            </a:r>
            <a:r>
              <a:rPr lang="en-US" dirty="0" err="1"/>
              <a:t>Wifi</a:t>
            </a:r>
            <a:r>
              <a:rPr lang="en-US" dirty="0"/>
              <a:t> = </a:t>
            </a:r>
            <a:r>
              <a:rPr lang="en-US" dirty="0" err="1"/>
              <a:t>Msftguest</a:t>
            </a:r>
            <a:r>
              <a:rPr lang="en-US" dirty="0"/>
              <a:t>   |    PW = Msevent974fm</a:t>
            </a:r>
          </a:p>
          <a:p>
            <a:endParaRPr lang="en-US" dirty="0"/>
          </a:p>
          <a:p>
            <a:r>
              <a:rPr lang="en-US" dirty="0"/>
              <a:t>All the exercises will be performed on your own device. Feel free to do the following setup steps to get ready:</a:t>
            </a:r>
          </a:p>
          <a:p>
            <a:endParaRPr lang="en-US" dirty="0"/>
          </a:p>
          <a:p>
            <a:pPr marL="457200" indent="-457200">
              <a:buFontTx/>
              <a:buChar char="-"/>
            </a:pPr>
            <a:r>
              <a:rPr lang="en-US" dirty="0"/>
              <a:t>Start with set-up here (</a:t>
            </a:r>
            <a:r>
              <a:rPr lang="en-US" dirty="0">
                <a:hlinkClick r:id="rId3"/>
              </a:rPr>
              <a:t>https://github.com/microsoft/reactors</a:t>
            </a:r>
            <a:r>
              <a:rPr lang="en-US" dirty="0"/>
              <a:t>)</a:t>
            </a:r>
            <a:br>
              <a:rPr lang="en-US" dirty="0"/>
            </a:br>
            <a:r>
              <a:rPr lang="en-US" dirty="0"/>
              <a:t>Find “Artificial Intelligence 1” and start with setup.md</a:t>
            </a:r>
          </a:p>
          <a:p>
            <a:pPr marL="457200" indent="-457200">
              <a:buFontTx/>
              <a:buChar char="-"/>
            </a:pPr>
            <a:endParaRPr lang="en-US" dirty="0"/>
          </a:p>
          <a:p>
            <a:pPr marL="457200" indent="-457200">
              <a:buFontTx/>
              <a:buChar char="-"/>
            </a:pPr>
            <a:r>
              <a:rPr lang="en-US" dirty="0"/>
              <a:t>Install Python (</a:t>
            </a:r>
            <a:r>
              <a:rPr lang="en-US" dirty="0">
                <a:hlinkClick r:id="rId4"/>
              </a:rPr>
              <a:t>http://python.org</a:t>
            </a:r>
            <a:r>
              <a:rPr lang="en-US" dirty="0"/>
              <a:t>)</a:t>
            </a:r>
          </a:p>
          <a:p>
            <a:pPr marL="457200" indent="-457200">
              <a:buFontTx/>
              <a:buChar char="-"/>
            </a:pPr>
            <a:r>
              <a:rPr lang="en-US" dirty="0"/>
              <a:t>Install Azure CLI (</a:t>
            </a:r>
            <a:r>
              <a:rPr lang="en-US" dirty="0">
                <a:hlinkClick r:id="rId5"/>
              </a:rPr>
              <a:t>https://docs.microsoft.com/cli/azure/install-azure-cli</a:t>
            </a:r>
            <a:r>
              <a:rPr lang="en-US" dirty="0"/>
              <a:t>)</a:t>
            </a:r>
          </a:p>
          <a:p>
            <a:pPr marL="457200" indent="-457200">
              <a:buFontTx/>
              <a:buChar char="-"/>
            </a:pPr>
            <a:r>
              <a:rPr lang="en-US" dirty="0"/>
              <a:t>Get an Azure Account:</a:t>
            </a:r>
          </a:p>
          <a:p>
            <a:pPr marL="685800" lvl="2" indent="-457200">
              <a:buFontTx/>
              <a:buChar char="-"/>
            </a:pPr>
            <a:r>
              <a:rPr lang="en-US" dirty="0"/>
              <a:t>for pros (</a:t>
            </a:r>
            <a:r>
              <a:rPr lang="en-US" dirty="0">
                <a:hlinkClick r:id="rId6"/>
              </a:rPr>
              <a:t>http://azure.microsoft.com/free</a:t>
            </a:r>
            <a:r>
              <a:rPr lang="en-US" dirty="0"/>
              <a:t>) </a:t>
            </a:r>
          </a:p>
          <a:p>
            <a:pPr marL="685800" lvl="2" indent="-457200">
              <a:buFontTx/>
              <a:buChar char="-"/>
            </a:pPr>
            <a:r>
              <a:rPr lang="en-US" dirty="0"/>
              <a:t>for students (</a:t>
            </a:r>
            <a:r>
              <a:rPr lang="en-US" dirty="0">
                <a:hlinkClick r:id="rId7"/>
              </a:rPr>
              <a:t>http://azure.microsoft.com/free/students</a:t>
            </a:r>
            <a:r>
              <a:rPr lang="en-US" dirty="0"/>
              <a:t>) </a:t>
            </a:r>
          </a:p>
        </p:txBody>
      </p:sp>
    </p:spTree>
    <p:extLst>
      <p:ext uri="{BB962C8B-B14F-4D97-AF65-F5344CB8AC3E}">
        <p14:creationId xmlns:p14="http://schemas.microsoft.com/office/powerpoint/2010/main" val="34749785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994" y="281516"/>
            <a:ext cx="4713538" cy="6373853"/>
          </a:xfrm>
          <a:prstGeom prst="rect">
            <a:avLst/>
          </a:prstGeom>
        </p:spPr>
      </p:pic>
      <p:sp>
        <p:nvSpPr>
          <p:cNvPr id="6" name="TextBox 5"/>
          <p:cNvSpPr txBox="1"/>
          <p:nvPr/>
        </p:nvSpPr>
        <p:spPr>
          <a:xfrm>
            <a:off x="915527" y="3331066"/>
            <a:ext cx="2078253" cy="1374702"/>
          </a:xfrm>
          <a:prstGeom prst="rect">
            <a:avLst/>
          </a:prstGeom>
          <a:noFill/>
        </p:spPr>
        <p:txBody>
          <a:bodyPr wrap="square" rtlCol="0">
            <a:spAutoFit/>
          </a:bodyPr>
          <a:lstStyle/>
          <a:p>
            <a:r>
              <a:rPr lang="en-US" sz="4080" dirty="0">
                <a:latin typeface="+mj-lt"/>
              </a:rPr>
              <a:t>Sensory</a:t>
            </a:r>
          </a:p>
          <a:p>
            <a:r>
              <a:rPr lang="en-US" sz="4080" dirty="0">
                <a:latin typeface="+mj-lt"/>
              </a:rPr>
              <a:t>Input</a:t>
            </a:r>
          </a:p>
        </p:txBody>
      </p:sp>
      <p:cxnSp>
        <p:nvCxnSpPr>
          <p:cNvPr id="7" name="Straight Arrow Connector 6"/>
          <p:cNvCxnSpPr/>
          <p:nvPr/>
        </p:nvCxnSpPr>
        <p:spPr>
          <a:xfrm>
            <a:off x="3046575" y="4082369"/>
            <a:ext cx="56823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Cloud 7"/>
          <p:cNvSpPr/>
          <p:nvPr/>
        </p:nvSpPr>
        <p:spPr>
          <a:xfrm>
            <a:off x="5209454" y="1514449"/>
            <a:ext cx="2004617" cy="1711810"/>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solidFill>
                  <a:schemeClr val="bg1"/>
                </a:solidFill>
                <a:latin typeface="+mj-lt"/>
              </a:rPr>
              <a:t>Model</a:t>
            </a:r>
            <a:endParaRPr lang="en-US" sz="4080" dirty="0">
              <a:solidFill>
                <a:schemeClr val="bg1"/>
              </a:solidFill>
              <a:latin typeface="+mj-lt"/>
            </a:endParaRPr>
          </a:p>
        </p:txBody>
      </p:sp>
      <p:grpSp>
        <p:nvGrpSpPr>
          <p:cNvPr id="10" name="Group 9"/>
          <p:cNvGrpSpPr/>
          <p:nvPr/>
        </p:nvGrpSpPr>
        <p:grpSpPr>
          <a:xfrm>
            <a:off x="8715018" y="3598739"/>
            <a:ext cx="3527267" cy="734430"/>
            <a:chOff x="8544393" y="3528509"/>
            <a:chExt cx="3458910" cy="720197"/>
          </a:xfrm>
        </p:grpSpPr>
        <p:sp>
          <p:nvSpPr>
            <p:cNvPr id="11" name="TextBox 10"/>
            <p:cNvSpPr txBox="1"/>
            <p:nvPr/>
          </p:nvSpPr>
          <p:spPr>
            <a:xfrm>
              <a:off x="9245268" y="3528509"/>
              <a:ext cx="2758035" cy="720197"/>
            </a:xfrm>
            <a:prstGeom prst="rect">
              <a:avLst/>
            </a:prstGeom>
            <a:noFill/>
          </p:spPr>
          <p:txBody>
            <a:bodyPr wrap="square" rtlCol="0">
              <a:spAutoFit/>
            </a:bodyPr>
            <a:lstStyle/>
            <a:p>
              <a:r>
                <a:rPr lang="en-US" sz="4080" dirty="0">
                  <a:latin typeface="+mj-lt"/>
                </a:rPr>
                <a:t>Behavior</a:t>
              </a:r>
            </a:p>
          </p:txBody>
        </p:sp>
        <p:cxnSp>
          <p:nvCxnSpPr>
            <p:cNvPr id="12" name="Straight Arrow Connector 11"/>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742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018" y="344730"/>
            <a:ext cx="4702513" cy="6508015"/>
          </a:xfrm>
          <a:prstGeom prst="rect">
            <a:avLst/>
          </a:prstGeom>
        </p:spPr>
      </p:pic>
      <p:sp>
        <p:nvSpPr>
          <p:cNvPr id="7" name="Cloud 6"/>
          <p:cNvSpPr/>
          <p:nvPr/>
        </p:nvSpPr>
        <p:spPr>
          <a:xfrm>
            <a:off x="5209453" y="1699568"/>
            <a:ext cx="2004617" cy="1711810"/>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solidFill>
                  <a:schemeClr val="bg1"/>
                </a:solidFill>
                <a:latin typeface="+mj-lt"/>
              </a:rPr>
              <a:t>Model</a:t>
            </a:r>
            <a:endParaRPr lang="en-US" sz="4080" dirty="0">
              <a:solidFill>
                <a:schemeClr val="bg1"/>
              </a:solidFill>
              <a:latin typeface="+mj-lt"/>
            </a:endParaRPr>
          </a:p>
        </p:txBody>
      </p:sp>
      <p:grpSp>
        <p:nvGrpSpPr>
          <p:cNvPr id="8" name="Group 7"/>
          <p:cNvGrpSpPr/>
          <p:nvPr/>
        </p:nvGrpSpPr>
        <p:grpSpPr>
          <a:xfrm>
            <a:off x="8715018" y="3767510"/>
            <a:ext cx="3527267" cy="734430"/>
            <a:chOff x="8544393" y="3528509"/>
            <a:chExt cx="3458910" cy="720197"/>
          </a:xfrm>
        </p:grpSpPr>
        <p:sp>
          <p:nvSpPr>
            <p:cNvPr id="9" name="TextBox 8"/>
            <p:cNvSpPr txBox="1"/>
            <p:nvPr/>
          </p:nvSpPr>
          <p:spPr>
            <a:xfrm>
              <a:off x="9245268" y="3528509"/>
              <a:ext cx="2758035" cy="720197"/>
            </a:xfrm>
            <a:prstGeom prst="rect">
              <a:avLst/>
            </a:prstGeom>
            <a:noFill/>
          </p:spPr>
          <p:txBody>
            <a:bodyPr wrap="square" rtlCol="0">
              <a:spAutoFit/>
            </a:bodyPr>
            <a:lstStyle/>
            <a:p>
              <a:r>
                <a:rPr lang="en-US" sz="4080" dirty="0">
                  <a:latin typeface="+mj-lt"/>
                </a:rPr>
                <a:t>Answers</a:t>
              </a:r>
            </a:p>
          </p:txBody>
        </p:sp>
        <p:cxnSp>
          <p:nvCxnSpPr>
            <p:cNvPr id="10" name="Straight Arrow Connector 9"/>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50727" y="3767510"/>
            <a:ext cx="2812542" cy="734430"/>
            <a:chOff x="1715069" y="3579892"/>
            <a:chExt cx="2758035" cy="720197"/>
          </a:xfrm>
        </p:grpSpPr>
        <p:sp>
          <p:nvSpPr>
            <p:cNvPr id="6" name="TextBox 5"/>
            <p:cNvSpPr txBox="1"/>
            <p:nvPr/>
          </p:nvSpPr>
          <p:spPr>
            <a:xfrm>
              <a:off x="1715069" y="3579892"/>
              <a:ext cx="2758035" cy="720197"/>
            </a:xfrm>
            <a:prstGeom prst="rect">
              <a:avLst/>
            </a:prstGeom>
            <a:noFill/>
          </p:spPr>
          <p:txBody>
            <a:bodyPr wrap="square" rtlCol="0">
              <a:spAutoFit/>
            </a:bodyPr>
            <a:lstStyle/>
            <a:p>
              <a:r>
                <a:rPr lang="en-US" sz="4080" dirty="0">
                  <a:latin typeface="+mj-lt"/>
                </a:rPr>
                <a:t>Data</a:t>
              </a:r>
            </a:p>
          </p:txBody>
        </p:sp>
        <p:cxnSp>
          <p:nvCxnSpPr>
            <p:cNvPr id="15" name="Straight Arrow Connector 14"/>
            <p:cNvCxnSpPr/>
            <p:nvPr/>
          </p:nvCxnSpPr>
          <p:spPr>
            <a:xfrm>
              <a:off x="2985803" y="4002768"/>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637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401089" y="2583002"/>
            <a:ext cx="2004617" cy="1711810"/>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0" dirty="0">
              <a:latin typeface="+mj-lt"/>
            </a:endParaRPr>
          </a:p>
        </p:txBody>
      </p:sp>
      <p:sp>
        <p:nvSpPr>
          <p:cNvPr id="6" name="Striped Right Arrow 5"/>
          <p:cNvSpPr/>
          <p:nvPr/>
        </p:nvSpPr>
        <p:spPr>
          <a:xfrm>
            <a:off x="3689867" y="2960297"/>
            <a:ext cx="2069320" cy="869795"/>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mj-lt"/>
              </a:rPr>
              <a:t>Algorithms</a:t>
            </a:r>
          </a:p>
        </p:txBody>
      </p:sp>
      <p:sp>
        <p:nvSpPr>
          <p:cNvPr id="12" name="Down Arrow 11"/>
          <p:cNvSpPr/>
          <p:nvPr/>
        </p:nvSpPr>
        <p:spPr>
          <a:xfrm>
            <a:off x="7321475" y="2094524"/>
            <a:ext cx="98924" cy="297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mj-lt"/>
            </a:endParaRPr>
          </a:p>
        </p:txBody>
      </p:sp>
      <p:sp>
        <p:nvSpPr>
          <p:cNvPr id="15" name="Diamond 14"/>
          <p:cNvSpPr/>
          <p:nvPr/>
        </p:nvSpPr>
        <p:spPr>
          <a:xfrm>
            <a:off x="6309663" y="2599491"/>
            <a:ext cx="2269316" cy="1569083"/>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latin typeface="+mj-lt"/>
            </a:endParaRPr>
          </a:p>
        </p:txBody>
      </p:sp>
      <p:sp>
        <p:nvSpPr>
          <p:cNvPr id="8" name="Rectangle 7"/>
          <p:cNvSpPr/>
          <p:nvPr/>
        </p:nvSpPr>
        <p:spPr>
          <a:xfrm>
            <a:off x="6480830" y="3094459"/>
            <a:ext cx="1919718" cy="596286"/>
          </a:xfrm>
          <a:prstGeom prst="rect">
            <a:avLst/>
          </a:prstGeom>
        </p:spPr>
        <p:txBody>
          <a:bodyPr wrap="none">
            <a:spAutoFit/>
          </a:bodyPr>
          <a:lstStyle/>
          <a:p>
            <a:pPr algn="ctr"/>
            <a:r>
              <a:rPr lang="en-US" sz="3199" dirty="0">
                <a:solidFill>
                  <a:schemeClr val="bg1"/>
                </a:solidFill>
                <a:latin typeface="+mj-lt"/>
              </a:rPr>
              <a:t>Diseased?</a:t>
            </a:r>
          </a:p>
        </p:txBody>
      </p:sp>
      <p:grpSp>
        <p:nvGrpSpPr>
          <p:cNvPr id="312" name="Group 311"/>
          <p:cNvGrpSpPr/>
          <p:nvPr/>
        </p:nvGrpSpPr>
        <p:grpSpPr>
          <a:xfrm>
            <a:off x="4763720" y="6371386"/>
            <a:ext cx="5485562" cy="325788"/>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71701" y="2420435"/>
            <a:ext cx="1559997" cy="1843959"/>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490707" y="225139"/>
            <a:ext cx="1559997" cy="1843959"/>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71701" y="2420435"/>
            <a:ext cx="1559997" cy="1843959"/>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8118419" y="4626065"/>
            <a:ext cx="1079719" cy="1387217"/>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775822" y="4536100"/>
            <a:ext cx="1193861" cy="1452578"/>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490707" y="225139"/>
            <a:ext cx="1559997" cy="1843959"/>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741544" y="4436400"/>
            <a:ext cx="369345" cy="63444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grpSp>
        <p:nvGrpSpPr>
          <p:cNvPr id="291" name="Group 290"/>
          <p:cNvGrpSpPr/>
          <p:nvPr/>
        </p:nvGrpSpPr>
        <p:grpSpPr>
          <a:xfrm>
            <a:off x="8118419" y="4626065"/>
            <a:ext cx="1079719" cy="1387217"/>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775822" y="4536100"/>
            <a:ext cx="1193861" cy="1452578"/>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198437" y="2989430"/>
            <a:ext cx="11795247" cy="1015663"/>
          </a:xfrm>
        </p:spPr>
        <p:txBody>
          <a:bodyPr/>
          <a:lstStyle/>
          <a:p>
            <a:r>
              <a:rPr lang="en-US" sz="6000" dirty="0"/>
              <a:t>It’s all enabled by machine learning…</a:t>
            </a:r>
          </a:p>
        </p:txBody>
      </p:sp>
    </p:spTree>
    <p:extLst>
      <p:ext uri="{BB962C8B-B14F-4D97-AF65-F5344CB8AC3E}">
        <p14:creationId xmlns:p14="http://schemas.microsoft.com/office/powerpoint/2010/main" val="38451943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Demystifying machine learning</a:t>
            </a:r>
          </a:p>
        </p:txBody>
      </p:sp>
      <p:graphicFrame>
        <p:nvGraphicFramePr>
          <p:cNvPr id="5" name="Table 4"/>
          <p:cNvGraphicFramePr>
            <a:graphicFrameLocks noGrp="1"/>
          </p:cNvGraphicFramePr>
          <p:nvPr>
            <p:extLst>
              <p:ext uri="{D42A27DB-BD31-4B8C-83A1-F6EECF244321}">
                <p14:modId xmlns:p14="http://schemas.microsoft.com/office/powerpoint/2010/main" val="2314855624"/>
              </p:ext>
            </p:extLst>
          </p:nvPr>
        </p:nvGraphicFramePr>
        <p:xfrm>
          <a:off x="386417" y="1625320"/>
          <a:ext cx="8289805" cy="1853935"/>
        </p:xfrm>
        <a:graphic>
          <a:graphicData uri="http://schemas.openxmlformats.org/drawingml/2006/table">
            <a:tbl>
              <a:tblPr firstRow="1" bandRow="1">
                <a:tableStyleId>{37CE84F3-28C3-443E-9E96-99CF82512B78}</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dirty="0"/>
                        <a:t>61</a:t>
                      </a:r>
                    </a:p>
                  </a:txBody>
                  <a:tcPr marL="91427" marR="91427" marT="45713" marB="45713"/>
                </a:tc>
                <a:tc>
                  <a:txBody>
                    <a:bodyPr/>
                    <a:lstStyle/>
                    <a:p>
                      <a:r>
                        <a:rPr lang="en-US" sz="170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01002044"/>
              </p:ext>
            </p:extLst>
          </p:nvPr>
        </p:nvGraphicFramePr>
        <p:xfrm>
          <a:off x="386417" y="4073245"/>
          <a:ext cx="8289805" cy="370787"/>
        </p:xfrm>
        <a:graphic>
          <a:graphicData uri="http://schemas.openxmlformats.org/drawingml/2006/table">
            <a:tbl>
              <a:tblPr bandRow="1">
                <a:tableStyleId>{37CE84F3-28C3-443E-9E96-99CF82512B78}</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sp>
        <p:nvSpPr>
          <p:cNvPr id="7" name="Right Brace 6"/>
          <p:cNvSpPr/>
          <p:nvPr/>
        </p:nvSpPr>
        <p:spPr>
          <a:xfrm>
            <a:off x="9557438" y="1639159"/>
            <a:ext cx="287991" cy="1853937"/>
          </a:xfrm>
          <a:prstGeom prst="rightBrace">
            <a:avLst/>
          </a:prstGeom>
          <a:ln w="28575">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818129" y="2279936"/>
            <a:ext cx="1824485" cy="577937"/>
          </a:xfrm>
          <a:prstGeom prst="rect">
            <a:avLst/>
          </a:prstGeom>
          <a:noFill/>
        </p:spPr>
        <p:txBody>
          <a:bodyPr wrap="none" lIns="182854" tIns="146283" rIns="182854" bIns="146283" rtlCol="0">
            <a:spAutoFit/>
          </a:bodyPr>
          <a:lstStyle/>
          <a:p>
            <a:pPr>
              <a:lnSpc>
                <a:spcPct val="90000"/>
              </a:lnSpc>
              <a:spcAft>
                <a:spcPts val="600"/>
              </a:spcAft>
            </a:pPr>
            <a:r>
              <a:rPr lang="en-US" sz="2000" dirty="0">
                <a:gradFill>
                  <a:gsLst>
                    <a:gs pos="2917">
                      <a:schemeClr val="tx1"/>
                    </a:gs>
                    <a:gs pos="30000">
                      <a:schemeClr val="tx1"/>
                    </a:gs>
                  </a:gsLst>
                  <a:lin ang="5400000" scaled="0"/>
                </a:gradFill>
              </a:rPr>
              <a:t>Training data</a:t>
            </a:r>
          </a:p>
        </p:txBody>
      </p:sp>
      <p:sp>
        <p:nvSpPr>
          <p:cNvPr id="9" name="Right Brace 8"/>
          <p:cNvSpPr/>
          <p:nvPr/>
        </p:nvSpPr>
        <p:spPr>
          <a:xfrm rot="5400000">
            <a:off x="3554319" y="1870117"/>
            <a:ext cx="287991" cy="6623797"/>
          </a:xfrm>
          <a:prstGeom prst="rightBrace">
            <a:avLst/>
          </a:prstGeom>
          <a:ln w="28575">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5400000">
            <a:off x="7735222" y="4385008"/>
            <a:ext cx="287991" cy="1594015"/>
          </a:xfrm>
          <a:prstGeom prst="rightBrace">
            <a:avLst/>
          </a:prstGeom>
          <a:ln w="28575">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413516" y="5326012"/>
            <a:ext cx="2569613" cy="910674"/>
          </a:xfrm>
          <a:prstGeom prst="rect">
            <a:avLst/>
          </a:prstGeom>
          <a:noFill/>
        </p:spPr>
        <p:txBody>
          <a:bodyPr wrap="none" lIns="182854" tIns="146283" rIns="182854" bIns="146283" rtlCol="0">
            <a:spAutoFit/>
          </a:bodyPr>
          <a:lstStyle/>
          <a:p>
            <a:pPr algn="ctr">
              <a:lnSpc>
                <a:spcPct val="90000"/>
              </a:lnSpc>
              <a:spcAft>
                <a:spcPts val="600"/>
              </a:spcAft>
            </a:pPr>
            <a:r>
              <a:rPr lang="en-US" sz="2000">
                <a:gradFill>
                  <a:gsLst>
                    <a:gs pos="2917">
                      <a:schemeClr val="tx1"/>
                    </a:gs>
                    <a:gs pos="30000">
                      <a:schemeClr val="tx1"/>
                    </a:gs>
                  </a:gsLst>
                  <a:lin ang="5400000" scaled="0"/>
                </a:gradFill>
              </a:rPr>
              <a:t>What we know</a:t>
            </a:r>
          </a:p>
          <a:p>
            <a:pPr algn="ctr">
              <a:lnSpc>
                <a:spcPct val="90000"/>
              </a:lnSpc>
              <a:spcAft>
                <a:spcPts val="600"/>
              </a:spcAft>
            </a:pPr>
            <a:r>
              <a:rPr lang="en-US">
                <a:gradFill>
                  <a:gsLst>
                    <a:gs pos="2917">
                      <a:schemeClr val="tx1"/>
                    </a:gs>
                    <a:gs pos="30000">
                      <a:schemeClr val="tx1"/>
                    </a:gs>
                  </a:gsLst>
                  <a:lin ang="5400000" scaled="0"/>
                </a:gradFill>
              </a:rPr>
              <a:t>“features”, “attributes”</a:t>
            </a:r>
            <a:endParaRPr lang="en-US" sz="2000">
              <a:gradFill>
                <a:gsLst>
                  <a:gs pos="2917">
                    <a:schemeClr val="tx1"/>
                  </a:gs>
                  <a:gs pos="30000">
                    <a:schemeClr val="tx1"/>
                  </a:gs>
                </a:gsLst>
                <a:lin ang="5400000" scaled="0"/>
              </a:gradFill>
            </a:endParaRPr>
          </a:p>
        </p:txBody>
      </p:sp>
      <p:sp>
        <p:nvSpPr>
          <p:cNvPr id="12" name="TextBox 11"/>
          <p:cNvSpPr txBox="1"/>
          <p:nvPr/>
        </p:nvSpPr>
        <p:spPr>
          <a:xfrm>
            <a:off x="6764579" y="5326011"/>
            <a:ext cx="2157288"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a:gradFill>
                  <a:gsLst>
                    <a:gs pos="2917">
                      <a:schemeClr val="tx1"/>
                    </a:gs>
                    <a:gs pos="30000">
                      <a:schemeClr val="tx1"/>
                    </a:gs>
                  </a:gsLst>
                  <a:lin ang="5400000" scaled="0"/>
                </a:gradFill>
              </a:rPr>
              <a:t>Thing to predict</a:t>
            </a:r>
          </a:p>
          <a:p>
            <a:pPr algn="ctr">
              <a:lnSpc>
                <a:spcPct val="90000"/>
              </a:lnSpc>
              <a:spcAft>
                <a:spcPts val="600"/>
              </a:spcAft>
            </a:pPr>
            <a:r>
              <a:rPr lang="en-US" sz="1599">
                <a:gradFill>
                  <a:gsLst>
                    <a:gs pos="2917">
                      <a:schemeClr val="tx1"/>
                    </a:gs>
                    <a:gs pos="30000">
                      <a:schemeClr val="tx1"/>
                    </a:gs>
                  </a:gsLst>
                  <a:lin ang="5400000" scaled="0"/>
                </a:gradFill>
              </a:rPr>
              <a:t>“class”, “label”</a:t>
            </a:r>
            <a:endParaRPr lang="en-US" sz="200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98875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9621-7AE8-4D12-9315-1F467C22C803}"/>
              </a:ext>
            </a:extLst>
          </p:cNvPr>
          <p:cNvSpPr>
            <a:spLocks noGrp="1"/>
          </p:cNvSpPr>
          <p:nvPr>
            <p:ph type="title"/>
          </p:nvPr>
        </p:nvSpPr>
        <p:spPr/>
        <p:txBody>
          <a:bodyPr/>
          <a:lstStyle/>
          <a:p>
            <a:r>
              <a:rPr lang="en-US" dirty="0"/>
              <a:t>What’s the difference?</a:t>
            </a:r>
          </a:p>
        </p:txBody>
      </p:sp>
      <p:sp>
        <p:nvSpPr>
          <p:cNvPr id="3" name="Text Placeholder 2">
            <a:extLst>
              <a:ext uri="{FF2B5EF4-FFF2-40B4-BE49-F238E27FC236}">
                <a16:creationId xmlns:a16="http://schemas.microsoft.com/office/drawing/2014/main" id="{96B48D12-CDA1-4E4B-AFAF-6C850B07B750}"/>
              </a:ext>
            </a:extLst>
          </p:cNvPr>
          <p:cNvSpPr>
            <a:spLocks noGrp="1"/>
          </p:cNvSpPr>
          <p:nvPr>
            <p:ph type="body" sz="quarter" idx="10"/>
          </p:nvPr>
        </p:nvSpPr>
        <p:spPr>
          <a:xfrm>
            <a:off x="366590" y="1667530"/>
            <a:ext cx="11702660" cy="3659463"/>
          </a:xfrm>
        </p:spPr>
        <p:txBody>
          <a:bodyPr/>
          <a:lstStyle/>
          <a:p>
            <a:endParaRPr lang="en-US" dirty="0"/>
          </a:p>
          <a:p>
            <a:r>
              <a:rPr lang="en-US" sz="3200" dirty="0"/>
              <a:t>Artificial Intelligence</a:t>
            </a:r>
          </a:p>
          <a:p>
            <a:pPr lvl="1"/>
            <a:r>
              <a:rPr lang="en-US" sz="2400" dirty="0"/>
              <a:t>Packaged end-user experience or…</a:t>
            </a:r>
          </a:p>
          <a:p>
            <a:pPr lvl="1"/>
            <a:r>
              <a:rPr lang="en-US" sz="2400" dirty="0"/>
              <a:t>Pre-trained (or customizable) models for you to use like Azure Cognitive Services</a:t>
            </a:r>
          </a:p>
          <a:p>
            <a:pPr lvl="1"/>
            <a:endParaRPr lang="en-US" sz="2400" dirty="0"/>
          </a:p>
          <a:p>
            <a:r>
              <a:rPr lang="en-US" sz="3200" dirty="0"/>
              <a:t>Machine learning</a:t>
            </a:r>
          </a:p>
          <a:p>
            <a:pPr lvl="1"/>
            <a:r>
              <a:rPr lang="en-US" sz="2400" dirty="0"/>
              <a:t>Models you will build and train on your own</a:t>
            </a:r>
          </a:p>
          <a:p>
            <a:pPr lvl="1"/>
            <a:r>
              <a:rPr lang="en-US" sz="2400" dirty="0"/>
              <a:t>Useful for more advanced or specialized scenarios</a:t>
            </a:r>
          </a:p>
        </p:txBody>
      </p:sp>
    </p:spTree>
    <p:extLst>
      <p:ext uri="{BB962C8B-B14F-4D97-AF65-F5344CB8AC3E}">
        <p14:creationId xmlns:p14="http://schemas.microsoft.com/office/powerpoint/2010/main" val="16080414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306150" y="3744902"/>
            <a:ext cx="2860845" cy="1029623"/>
          </a:xfrm>
          <a:prstGeom prst="rect">
            <a:avLst/>
          </a:prstGeom>
          <a:noFill/>
        </p:spPr>
        <p:txBody>
          <a:bodyPr wrap="square" lIns="182776" tIns="146220" rIns="182776" bIns="146220" rtlCol="0">
            <a:spAutoFit/>
          </a:bodyPr>
          <a:lstStyle/>
          <a:p>
            <a:pPr algn="ctr" defTabSz="931688">
              <a:lnSpc>
                <a:spcPct val="90000"/>
              </a:lnSpc>
              <a:defRPr/>
            </a:pPr>
            <a:r>
              <a:rPr lang="en-US" sz="2800" kern="0" dirty="0"/>
              <a:t>Is it weird? </a:t>
            </a:r>
          </a:p>
          <a:p>
            <a:pPr algn="ctr" defTabSz="931688">
              <a:lnSpc>
                <a:spcPct val="90000"/>
              </a:lnSpc>
              <a:defRPr/>
            </a:pPr>
            <a:r>
              <a:rPr lang="en-US" sz="2400" i="1" kern="0" dirty="0">
                <a:solidFill>
                  <a:srgbClr val="7030A0"/>
                </a:solidFill>
              </a:rPr>
              <a:t>(Anomaly)</a:t>
            </a:r>
            <a:endParaRPr lang="en-US" sz="2800" i="1" kern="0" dirty="0">
              <a:solidFill>
                <a:srgbClr val="7030A0"/>
              </a:solidFill>
            </a:endParaRPr>
          </a:p>
        </p:txBody>
      </p:sp>
      <p:sp>
        <p:nvSpPr>
          <p:cNvPr id="21" name="TextBox 20"/>
          <p:cNvSpPr txBox="1"/>
          <p:nvPr/>
        </p:nvSpPr>
        <p:spPr>
          <a:xfrm>
            <a:off x="6866362" y="671142"/>
            <a:ext cx="2860845" cy="1368543"/>
          </a:xfrm>
          <a:prstGeom prst="rect">
            <a:avLst/>
          </a:prstGeom>
          <a:noFill/>
        </p:spPr>
        <p:txBody>
          <a:bodyPr wrap="square" lIns="182776" tIns="146220" rIns="182776" bIns="146220" rtlCol="0">
            <a:spAutoFit/>
          </a:bodyPr>
          <a:lstStyle/>
          <a:p>
            <a:pPr algn="ctr" defTabSz="931688">
              <a:lnSpc>
                <a:spcPct val="90000"/>
              </a:lnSpc>
              <a:defRPr/>
            </a:pPr>
            <a:r>
              <a:rPr lang="en-US" sz="2800" kern="0" dirty="0"/>
              <a:t>What next?</a:t>
            </a:r>
          </a:p>
          <a:p>
            <a:pPr algn="ctr" defTabSz="931688">
              <a:lnSpc>
                <a:spcPct val="90000"/>
              </a:lnSpc>
              <a:defRPr/>
            </a:pPr>
            <a:r>
              <a:rPr lang="en-US" sz="2400" kern="0" dirty="0">
                <a:solidFill>
                  <a:srgbClr val="7030A0"/>
                </a:solidFill>
              </a:rPr>
              <a:t>(Reinforcement Learning)</a:t>
            </a:r>
            <a:endParaRPr lang="en-US" sz="2800" kern="0" dirty="0">
              <a:solidFill>
                <a:srgbClr val="7030A0"/>
              </a:solidFill>
            </a:endParaRPr>
          </a:p>
        </p:txBody>
      </p:sp>
      <p:sp>
        <p:nvSpPr>
          <p:cNvPr id="14" name="TextBox 13"/>
          <p:cNvSpPr txBox="1"/>
          <p:nvPr/>
        </p:nvSpPr>
        <p:spPr>
          <a:xfrm>
            <a:off x="4209640" y="301323"/>
            <a:ext cx="2860845" cy="1425190"/>
          </a:xfrm>
          <a:prstGeom prst="rect">
            <a:avLst/>
          </a:prstGeom>
          <a:noFill/>
        </p:spPr>
        <p:txBody>
          <a:bodyPr wrap="square" lIns="182776" tIns="146220" rIns="182776" bIns="146220" rtlCol="0">
            <a:spAutoFit/>
          </a:bodyPr>
          <a:lstStyle/>
          <a:p>
            <a:pPr algn="ctr" defTabSz="931688">
              <a:lnSpc>
                <a:spcPct val="90000"/>
              </a:lnSpc>
              <a:defRPr/>
            </a:pPr>
            <a:r>
              <a:rPr lang="en-US" sz="2800" kern="0" dirty="0"/>
              <a:t>Predict how much/many</a:t>
            </a:r>
          </a:p>
          <a:p>
            <a:pPr algn="ctr" defTabSz="931688">
              <a:lnSpc>
                <a:spcPct val="90000"/>
              </a:lnSpc>
              <a:defRPr/>
            </a:pPr>
            <a:r>
              <a:rPr lang="en-US" sz="2400" i="1" kern="0" dirty="0">
                <a:solidFill>
                  <a:srgbClr val="7030A0"/>
                </a:solidFill>
              </a:rPr>
              <a:t>(Regression)</a:t>
            </a:r>
          </a:p>
        </p:txBody>
      </p:sp>
      <p:sp>
        <p:nvSpPr>
          <p:cNvPr id="6" name="TextBox 5"/>
          <p:cNvSpPr txBox="1"/>
          <p:nvPr/>
        </p:nvSpPr>
        <p:spPr>
          <a:xfrm>
            <a:off x="770430" y="937333"/>
            <a:ext cx="2860845" cy="1425349"/>
          </a:xfrm>
          <a:prstGeom prst="rect">
            <a:avLst/>
          </a:prstGeom>
          <a:noFill/>
        </p:spPr>
        <p:txBody>
          <a:bodyPr wrap="square" lIns="182776" tIns="146220" rIns="182776" bIns="146220" rtlCol="0">
            <a:spAutoFit/>
          </a:bodyPr>
          <a:lstStyle/>
          <a:p>
            <a:pPr algn="ctr" defTabSz="931688">
              <a:lnSpc>
                <a:spcPct val="90000"/>
              </a:lnSpc>
              <a:defRPr/>
            </a:pPr>
            <a:r>
              <a:rPr lang="en-US" sz="2800" kern="0" dirty="0"/>
              <a:t>Which category?</a:t>
            </a:r>
          </a:p>
          <a:p>
            <a:pPr algn="ctr" defTabSz="931688">
              <a:lnSpc>
                <a:spcPct val="90000"/>
              </a:lnSpc>
              <a:defRPr/>
            </a:pPr>
            <a:r>
              <a:rPr lang="en-US" sz="2400" i="1" kern="0" dirty="0">
                <a:solidFill>
                  <a:srgbClr val="7030A0"/>
                </a:solidFill>
              </a:rPr>
              <a:t>(Classification)</a:t>
            </a:r>
            <a:endParaRPr lang="en-US" sz="2800" i="1" kern="0" dirty="0">
              <a:solidFill>
                <a:srgbClr val="7030A0"/>
              </a:solidFill>
            </a:endParaRPr>
          </a:p>
        </p:txBody>
      </p:sp>
      <p:sp>
        <p:nvSpPr>
          <p:cNvPr id="17" name="TextBox 16"/>
          <p:cNvSpPr txBox="1"/>
          <p:nvPr/>
        </p:nvSpPr>
        <p:spPr>
          <a:xfrm>
            <a:off x="7070485" y="3972843"/>
            <a:ext cx="2843998" cy="1368543"/>
          </a:xfrm>
          <a:prstGeom prst="rect">
            <a:avLst/>
          </a:prstGeom>
          <a:noFill/>
        </p:spPr>
        <p:txBody>
          <a:bodyPr wrap="square" lIns="182776" tIns="146220" rIns="182776" bIns="146220" rtlCol="0">
            <a:spAutoFit/>
          </a:bodyPr>
          <a:lstStyle/>
          <a:p>
            <a:pPr algn="ctr" defTabSz="931688">
              <a:lnSpc>
                <a:spcPct val="90000"/>
              </a:lnSpc>
              <a:defRPr/>
            </a:pPr>
            <a:r>
              <a:rPr lang="en-US" sz="2800" kern="0" dirty="0"/>
              <a:t>Data structure</a:t>
            </a:r>
          </a:p>
          <a:p>
            <a:pPr algn="ctr" defTabSz="931688">
              <a:lnSpc>
                <a:spcPct val="90000"/>
              </a:lnSpc>
              <a:defRPr/>
            </a:pPr>
            <a:r>
              <a:rPr lang="en-US" sz="2400" kern="0" dirty="0">
                <a:solidFill>
                  <a:srgbClr val="7030A0"/>
                </a:solidFill>
              </a:rPr>
              <a:t>(Clustering,</a:t>
            </a:r>
          </a:p>
          <a:p>
            <a:pPr algn="ctr" defTabSz="931688">
              <a:lnSpc>
                <a:spcPct val="90000"/>
              </a:lnSpc>
              <a:defRPr/>
            </a:pPr>
            <a:r>
              <a:rPr lang="en-US" sz="2400" kern="0" dirty="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739" y="4634990"/>
            <a:ext cx="3052612" cy="223643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903" y="2293617"/>
            <a:ext cx="3825896" cy="3163247"/>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605" y="3744902"/>
            <a:ext cx="3758834" cy="2898994"/>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579" y="1182629"/>
            <a:ext cx="2698966" cy="2221974"/>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5315" y="993442"/>
            <a:ext cx="3420305" cy="2673886"/>
          </a:xfrm>
          <a:prstGeom prst="rect">
            <a:avLst/>
          </a:prstGeom>
        </p:spPr>
      </p:pic>
      <p:sp>
        <p:nvSpPr>
          <p:cNvPr id="26" name="TextBox 25"/>
          <p:cNvSpPr txBox="1"/>
          <p:nvPr/>
        </p:nvSpPr>
        <p:spPr>
          <a:xfrm>
            <a:off x="287902" y="6438471"/>
            <a:ext cx="3955236" cy="544651"/>
          </a:xfrm>
          <a:prstGeom prst="rect">
            <a:avLst/>
          </a:prstGeom>
          <a:noFill/>
        </p:spPr>
        <p:txBody>
          <a:bodyPr wrap="none" lIns="182854" tIns="146283" rIns="182854" bIns="146283" rtlCol="0">
            <a:spAutoFit/>
          </a:bodyPr>
          <a:lstStyle/>
          <a:p>
            <a:pPr>
              <a:lnSpc>
                <a:spcPct val="90000"/>
              </a:lnSpc>
              <a:spcAft>
                <a:spcPts val="600"/>
              </a:spcAft>
            </a:pPr>
            <a:r>
              <a:rPr lang="en-US" sz="1764" dirty="0">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70038" y="0"/>
            <a:ext cx="10866437" cy="7028644"/>
          </a:xfrm>
          <a:prstGeom prst="rect">
            <a:avLst/>
          </a:prstGeom>
        </p:spPr>
      </p:pic>
      <p:sp>
        <p:nvSpPr>
          <p:cNvPr id="9" name="Title 1"/>
          <p:cNvSpPr>
            <a:spLocks noGrp="1"/>
          </p:cNvSpPr>
          <p:nvPr>
            <p:ph type="title"/>
          </p:nvPr>
        </p:nvSpPr>
        <p:spPr>
          <a:xfrm rot="16200000">
            <a:off x="-2711511" y="2063810"/>
            <a:ext cx="6994525" cy="565028"/>
          </a:xfrm>
        </p:spPr>
        <p:txBody>
          <a:bodyPr>
            <a:normAutofit/>
          </a:bodyPr>
          <a:lstStyle/>
          <a:p>
            <a:r>
              <a:rPr lang="en-US" sz="2448" dirty="0">
                <a:latin typeface="Segoe UI" panose="020B0502040204020203" pitchFamily="34" charset="0"/>
                <a:ea typeface="Segoe UI" panose="020B0502040204020203" pitchFamily="34" charset="0"/>
                <a:hlinkClick r:id="rId4">
                  <a:extLst>
                    <a:ext uri="{A12FA001-AC4F-418D-AE19-62706E023703}">
                      <ahyp:hlinkClr xmlns:ahyp="http://schemas.microsoft.com/office/drawing/2018/hyperlinkcolor" val="tx"/>
                    </a:ext>
                  </a:extLst>
                </a:hlinkClick>
              </a:rPr>
              <a:t>http://aka.ms/MLCheatSheet</a:t>
            </a:r>
            <a:endParaRPr lang="en-US" sz="2448" dirty="0">
              <a:latin typeface="Segoe UI" panose="020B0502040204020203" pitchFamily="34" charset="0"/>
              <a:ea typeface="Segoe UI" panose="020B0502040204020203" pitchFamily="34" charset="0"/>
            </a:endParaRPr>
          </a:p>
        </p:txBody>
      </p:sp>
    </p:spTree>
    <p:extLst>
      <p:ext uri="{BB962C8B-B14F-4D97-AF65-F5344CB8AC3E}">
        <p14:creationId xmlns:p14="http://schemas.microsoft.com/office/powerpoint/2010/main" val="954877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274637" y="3040062"/>
            <a:ext cx="10576047" cy="2179058"/>
          </a:xfrm>
        </p:spPr>
        <p:txBody>
          <a:bodyPr/>
          <a:lstStyle/>
          <a:p>
            <a:r>
              <a:rPr lang="en-US" dirty="0"/>
              <a:t>So where is AI being used?</a:t>
            </a:r>
          </a:p>
        </p:txBody>
      </p:sp>
    </p:spTree>
    <p:extLst>
      <p:ext uri="{BB962C8B-B14F-4D97-AF65-F5344CB8AC3E}">
        <p14:creationId xmlns:p14="http://schemas.microsoft.com/office/powerpoint/2010/main" val="36505184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3BF5FC2-0C10-4A58-AC0B-C79C683EC446}"/>
              </a:ext>
            </a:extLst>
          </p:cNvPr>
          <p:cNvPicPr>
            <a:picLocks noGrp="1" noChangeAspect="1"/>
          </p:cNvPicPr>
          <p:nvPr>
            <p:ph type="pic" sz="quarter" idx="11"/>
          </p:nvPr>
        </p:nvPicPr>
        <p:blipFill>
          <a:blip r:embed="rId3"/>
          <a:srcRect/>
          <a:stretch>
            <a:fillRect/>
          </a:stretch>
        </p:blipFill>
        <p:spPr>
          <a:xfrm>
            <a:off x="881" y="-1"/>
            <a:ext cx="6994525" cy="6994525"/>
          </a:xfrm>
        </p:spPr>
      </p:pic>
      <p:sp>
        <p:nvSpPr>
          <p:cNvPr id="3" name="Title 2">
            <a:extLst>
              <a:ext uri="{FF2B5EF4-FFF2-40B4-BE49-F238E27FC236}">
                <a16:creationId xmlns:a16="http://schemas.microsoft.com/office/drawing/2014/main" id="{0E981B4F-5CB5-44D9-A3FD-1969470D9ADB}"/>
              </a:ext>
            </a:extLst>
          </p:cNvPr>
          <p:cNvSpPr>
            <a:spLocks noGrp="1"/>
          </p:cNvSpPr>
          <p:nvPr>
            <p:ph type="title"/>
          </p:nvPr>
        </p:nvSpPr>
        <p:spPr>
          <a:xfrm>
            <a:off x="7690128" y="2916680"/>
            <a:ext cx="4246002" cy="3515721"/>
          </a:xfrm>
        </p:spPr>
        <p:txBody>
          <a:bodyPr/>
          <a:lstStyle/>
          <a:p>
            <a:r>
              <a:rPr lang="en-US" dirty="0"/>
              <a:t>Progressive used Microsoft Azure Bot Service and Cognitive Services to quickly and easily build the Flo Chatbot to answer customer questions and provide quotes.</a:t>
            </a:r>
          </a:p>
        </p:txBody>
      </p:sp>
      <p:pic>
        <p:nvPicPr>
          <p:cNvPr id="9" name="Picture 8">
            <a:extLst>
              <a:ext uri="{FF2B5EF4-FFF2-40B4-BE49-F238E27FC236}">
                <a16:creationId xmlns:a16="http://schemas.microsoft.com/office/drawing/2014/main" id="{9414B2BC-11A8-4166-A855-E4C46CB18231}"/>
              </a:ext>
            </a:extLst>
          </p:cNvPr>
          <p:cNvPicPr>
            <a:picLocks noChangeAspect="1"/>
          </p:cNvPicPr>
          <p:nvPr/>
        </p:nvPicPr>
        <p:blipFill>
          <a:blip r:embed="rId4"/>
          <a:stretch>
            <a:fillRect/>
          </a:stretch>
        </p:blipFill>
        <p:spPr>
          <a:xfrm>
            <a:off x="7473863" y="1439972"/>
            <a:ext cx="4595014" cy="553733"/>
          </a:xfrm>
          <a:prstGeom prst="rect">
            <a:avLst/>
          </a:prstGeom>
        </p:spPr>
      </p:pic>
    </p:spTree>
    <p:extLst>
      <p:ext uri="{BB962C8B-B14F-4D97-AF65-F5344CB8AC3E}">
        <p14:creationId xmlns:p14="http://schemas.microsoft.com/office/powerpoint/2010/main" val="24157217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9DF1012-F9B8-469E-BB63-55ED2DDD00E4}"/>
              </a:ext>
            </a:extLst>
          </p:cNvPr>
          <p:cNvSpPr>
            <a:spLocks noGrp="1"/>
          </p:cNvSpPr>
          <p:nvPr>
            <p:ph type="title"/>
          </p:nvPr>
        </p:nvSpPr>
        <p:spPr>
          <a:xfrm>
            <a:off x="600856" y="1424823"/>
            <a:ext cx="4250859" cy="2179058"/>
          </a:xfrm>
        </p:spPr>
        <p:txBody>
          <a:bodyPr/>
          <a:lstStyle/>
          <a:p>
            <a:r>
              <a:rPr lang="en-US" sz="4800" dirty="0"/>
              <a:t>Build Intelligent Apps with AI</a:t>
            </a:r>
          </a:p>
        </p:txBody>
      </p:sp>
      <p:sp>
        <p:nvSpPr>
          <p:cNvPr id="7" name="Text Placeholder 4">
            <a:extLst>
              <a:ext uri="{FF2B5EF4-FFF2-40B4-BE49-F238E27FC236}">
                <a16:creationId xmlns:a16="http://schemas.microsoft.com/office/drawing/2014/main" id="{DAF42D77-8B47-4086-8868-D81A21F45231}"/>
              </a:ext>
            </a:extLst>
          </p:cNvPr>
          <p:cNvSpPr txBox="1">
            <a:spLocks/>
          </p:cNvSpPr>
          <p:nvPr/>
        </p:nvSpPr>
        <p:spPr>
          <a:xfrm>
            <a:off x="702119" y="4041281"/>
            <a:ext cx="4247489" cy="1243161"/>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00000"/>
              </a:lnSpc>
              <a:spcBef>
                <a:spcPts val="0"/>
              </a:spcBef>
              <a:buNone/>
            </a:pPr>
            <a:r>
              <a:rPr lang="en-US" sz="2200" dirty="0">
                <a:solidFill>
                  <a:srgbClr val="FFFFFF"/>
                </a:solidFill>
                <a:cs typeface="Segoe UI" panose="020B0502040204020203" pitchFamily="34" charset="0"/>
              </a:rPr>
              <a:t>October 2019</a:t>
            </a:r>
          </a:p>
          <a:p>
            <a:pPr marL="0" lvl="0" indent="0">
              <a:lnSpc>
                <a:spcPct val="100000"/>
              </a:lnSpc>
              <a:spcBef>
                <a:spcPts val="0"/>
              </a:spcBef>
              <a:buNone/>
            </a:pPr>
            <a:r>
              <a:rPr lang="en-US" sz="2200" dirty="0">
                <a:solidFill>
                  <a:srgbClr val="FFFFFF"/>
                </a:solidFill>
                <a:cs typeface="Segoe UI" panose="020B0502040204020203" pitchFamily="34" charset="0"/>
              </a:rPr>
              <a:t>Microsoft Reactor | Tel Aviv</a:t>
            </a:r>
          </a:p>
          <a:p>
            <a:pPr marL="0" lvl="0" indent="0">
              <a:lnSpc>
                <a:spcPct val="100000"/>
              </a:lnSpc>
              <a:spcBef>
                <a:spcPts val="0"/>
              </a:spcBef>
              <a:buNone/>
            </a:pPr>
            <a:endParaRPr lang="en-US" sz="2200" dirty="0">
              <a:solidFill>
                <a:srgbClr val="FFFFFF"/>
              </a:solidFill>
              <a:cs typeface="Segoe UI" panose="020B0502040204020203" pitchFamily="34" charset="0"/>
            </a:endParaRPr>
          </a:p>
          <a:p>
            <a:pPr marL="0" lvl="0" indent="0">
              <a:lnSpc>
                <a:spcPct val="100000"/>
              </a:lnSpc>
              <a:spcBef>
                <a:spcPts val="0"/>
              </a:spcBef>
              <a:buNone/>
            </a:pPr>
            <a:r>
              <a:rPr lang="en-US" sz="2200" dirty="0">
                <a:solidFill>
                  <a:srgbClr val="FFFFFF"/>
                </a:solidFill>
                <a:cs typeface="Segoe UI" panose="020B0502040204020203" pitchFamily="34" charset="0"/>
              </a:rPr>
              <a:t>#</a:t>
            </a:r>
            <a:r>
              <a:rPr lang="en-US" sz="2200" dirty="0" err="1">
                <a:solidFill>
                  <a:srgbClr val="FFFFFF"/>
                </a:solidFill>
                <a:cs typeface="Segoe UI" panose="020B0502040204020203" pitchFamily="34" charset="0"/>
              </a:rPr>
              <a:t>ReactorTelAviv</a:t>
            </a:r>
            <a:endParaRPr lang="en-US" sz="2200" dirty="0">
              <a:solidFill>
                <a:srgbClr val="FFFFFF"/>
              </a:solidFill>
              <a:cs typeface="Segoe UI" panose="020B0502040204020203" pitchFamily="34" charset="0"/>
            </a:endParaRPr>
          </a:p>
          <a:p>
            <a:pPr marL="0" indent="0">
              <a:buNone/>
            </a:pPr>
            <a:r>
              <a:rPr lang="en-US" dirty="0"/>
              <a:t>	</a:t>
            </a:r>
          </a:p>
        </p:txBody>
      </p:sp>
    </p:spTree>
    <p:extLst>
      <p:ext uri="{BB962C8B-B14F-4D97-AF65-F5344CB8AC3E}">
        <p14:creationId xmlns:p14="http://schemas.microsoft.com/office/powerpoint/2010/main" val="79740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83CFF8F-3D47-4B1D-962D-D9C35011D56F}"/>
              </a:ext>
            </a:extLst>
          </p:cNvPr>
          <p:cNvPicPr>
            <a:picLocks noGrp="1" noChangeAspect="1"/>
          </p:cNvPicPr>
          <p:nvPr>
            <p:ph type="pic" sz="quarter" idx="11"/>
          </p:nvPr>
        </p:nvPicPr>
        <p:blipFill>
          <a:blip r:embed="rId3"/>
          <a:srcRect/>
          <a:stretch>
            <a:fillRect/>
          </a:stretch>
        </p:blipFill>
        <p:spPr/>
      </p:pic>
      <p:sp>
        <p:nvSpPr>
          <p:cNvPr id="3" name="Title 2">
            <a:extLst>
              <a:ext uri="{FF2B5EF4-FFF2-40B4-BE49-F238E27FC236}">
                <a16:creationId xmlns:a16="http://schemas.microsoft.com/office/drawing/2014/main" id="{0E981B4F-5CB5-44D9-A3FD-1969470D9ADB}"/>
              </a:ext>
            </a:extLst>
          </p:cNvPr>
          <p:cNvSpPr>
            <a:spLocks noGrp="1"/>
          </p:cNvSpPr>
          <p:nvPr>
            <p:ph type="title"/>
          </p:nvPr>
        </p:nvSpPr>
        <p:spPr>
          <a:xfrm>
            <a:off x="503237" y="3056179"/>
            <a:ext cx="4343621" cy="2636790"/>
          </a:xfrm>
        </p:spPr>
        <p:txBody>
          <a:bodyPr/>
          <a:lstStyle/>
          <a:p>
            <a:r>
              <a:rPr lang="en-US" dirty="0"/>
              <a:t>Uber uses the Azure Cognitive Services Face API to help ensure that the driver using the app matches the account on file. </a:t>
            </a:r>
          </a:p>
        </p:txBody>
      </p:sp>
      <p:pic>
        <p:nvPicPr>
          <p:cNvPr id="7" name="Picture 6">
            <a:extLst>
              <a:ext uri="{FF2B5EF4-FFF2-40B4-BE49-F238E27FC236}">
                <a16:creationId xmlns:a16="http://schemas.microsoft.com/office/drawing/2014/main" id="{A07E9882-B54C-4B92-B185-BEAD7525FF99}"/>
              </a:ext>
            </a:extLst>
          </p:cNvPr>
          <p:cNvPicPr>
            <a:picLocks noChangeAspect="1"/>
          </p:cNvPicPr>
          <p:nvPr/>
        </p:nvPicPr>
        <p:blipFill>
          <a:blip r:embed="rId4"/>
          <a:stretch>
            <a:fillRect/>
          </a:stretch>
        </p:blipFill>
        <p:spPr>
          <a:xfrm>
            <a:off x="56831" y="508789"/>
            <a:ext cx="5334049" cy="2331316"/>
          </a:xfrm>
          <a:prstGeom prst="rect">
            <a:avLst/>
          </a:prstGeom>
        </p:spPr>
      </p:pic>
    </p:spTree>
    <p:extLst>
      <p:ext uri="{BB962C8B-B14F-4D97-AF65-F5344CB8AC3E}">
        <p14:creationId xmlns:p14="http://schemas.microsoft.com/office/powerpoint/2010/main" val="30491770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1C8B95-8FB7-4275-AF42-CAE9D1C7715C}"/>
              </a:ext>
            </a:extLst>
          </p:cNvPr>
          <p:cNvGrpSpPr/>
          <p:nvPr/>
        </p:nvGrpSpPr>
        <p:grpSpPr>
          <a:xfrm>
            <a:off x="5331558" y="-1"/>
            <a:ext cx="7119597" cy="7002463"/>
            <a:chOff x="5200168" y="-266967"/>
            <a:chExt cx="7305674" cy="7227883"/>
          </a:xfrm>
        </p:grpSpPr>
        <p:pic>
          <p:nvPicPr>
            <p:cNvPr id="8" name="Picture 7" descr="A person wearing a suit and tie&#10;&#10;Description generated with very high confidence">
              <a:extLst>
                <a:ext uri="{FF2B5EF4-FFF2-40B4-BE49-F238E27FC236}">
                  <a16:creationId xmlns:a16="http://schemas.microsoft.com/office/drawing/2014/main" id="{106B7A6E-EE84-42A9-BDD5-7BFC0C4670C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200168" y="-266967"/>
              <a:ext cx="7305674" cy="5721036"/>
            </a:xfrm>
            <a:prstGeom prst="rect">
              <a:avLst/>
            </a:prstGeom>
          </p:spPr>
        </p:pic>
        <p:sp>
          <p:nvSpPr>
            <p:cNvPr id="7" name="TextBox 6">
              <a:extLst>
                <a:ext uri="{FF2B5EF4-FFF2-40B4-BE49-F238E27FC236}">
                  <a16:creationId xmlns:a16="http://schemas.microsoft.com/office/drawing/2014/main" id="{E0801492-2EE2-4A6B-A313-E57FC247A18E}"/>
                </a:ext>
              </a:extLst>
            </p:cNvPr>
            <p:cNvSpPr txBox="1"/>
            <p:nvPr/>
          </p:nvSpPr>
          <p:spPr>
            <a:xfrm>
              <a:off x="5216369" y="5325872"/>
              <a:ext cx="7289473" cy="1635044"/>
            </a:xfrm>
            <a:prstGeom prst="rect">
              <a:avLst/>
            </a:prstGeom>
            <a:solidFill>
              <a:schemeClr val="tx1"/>
            </a:solidFill>
          </p:spPr>
          <p:txBody>
            <a:bodyPr wrap="square" lIns="186468" tIns="149175" rIns="186468" bIns="149175" rtlCol="0">
              <a:spAutoFit/>
            </a:bodyPr>
            <a:lstStyle/>
            <a:p>
              <a:pPr defTabSz="932239">
                <a:spcAft>
                  <a:spcPts val="612"/>
                </a:spcAft>
                <a:defRPr/>
              </a:pPr>
              <a:r>
                <a:rPr lang="en-US" sz="2000" dirty="0">
                  <a:solidFill>
                    <a:srgbClr val="FFFFFF"/>
                  </a:solidFill>
                  <a:latin typeface="Segoe UI Semilight" panose="020B0402040204020203" pitchFamily="34" charset="0"/>
                  <a:cs typeface="Segoe UI Semilight" panose="020B0402040204020203" pitchFamily="34" charset="0"/>
                </a:rPr>
                <a:t>We are pursuing AI to empower every person and every institution ... so that they can go on to solve the most pressing problems of our society and our economy. </a:t>
              </a:r>
            </a:p>
            <a:p>
              <a:pPr algn="r" defTabSz="932239">
                <a:spcAft>
                  <a:spcPts val="612"/>
                </a:spcAft>
                <a:defRPr/>
              </a:pPr>
              <a:r>
                <a:rPr lang="en-US" sz="1836" dirty="0">
                  <a:solidFill>
                    <a:srgbClr val="FFFFFF"/>
                  </a:solidFill>
                  <a:latin typeface="Segoe UI Semilight" panose="020B0402040204020203" pitchFamily="34" charset="0"/>
                  <a:cs typeface="Segoe UI Semilight" panose="020B0402040204020203" pitchFamily="34" charset="0"/>
                </a:rPr>
                <a:t>– Satya Nadella, CEO, Microsoft</a:t>
              </a:r>
            </a:p>
          </p:txBody>
        </p:sp>
      </p:grpSp>
      <p:sp>
        <p:nvSpPr>
          <p:cNvPr id="5" name="Title 4">
            <a:extLst>
              <a:ext uri="{FF2B5EF4-FFF2-40B4-BE49-F238E27FC236}">
                <a16:creationId xmlns:a16="http://schemas.microsoft.com/office/drawing/2014/main" id="{FC367D14-5242-9247-9418-F11D998B5EF8}"/>
              </a:ext>
            </a:extLst>
          </p:cNvPr>
          <p:cNvSpPr>
            <a:spLocks noGrp="1"/>
          </p:cNvSpPr>
          <p:nvPr>
            <p:ph type="title"/>
          </p:nvPr>
        </p:nvSpPr>
        <p:spPr>
          <a:xfrm>
            <a:off x="600856" y="1708011"/>
            <a:ext cx="4250859" cy="3578501"/>
          </a:xfrm>
        </p:spPr>
        <p:txBody>
          <a:bodyPr anchor="t"/>
          <a:lstStyle/>
          <a:p>
            <a:pPr defTabSz="895698">
              <a:defRPr/>
            </a:pPr>
            <a:r>
              <a:rPr lang="en-US" kern="0"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t>Microsoft’s aim:</a:t>
            </a:r>
            <a:br>
              <a:rPr lang="en-US" kern="0"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br>
            <a:br>
              <a:rPr lang="en-US" kern="0"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br>
            <a:r>
              <a:rPr lang="en-US" dirty="0">
                <a:solidFill>
                  <a:srgbClr val="0070C0"/>
                </a:solidFill>
                <a:latin typeface="Segoe UI Light"/>
                <a:cs typeface="Segoe UI Light"/>
              </a:rPr>
              <a:t>Making AI available to everyone</a:t>
            </a:r>
            <a:endParaRPr lang="en-US" dirty="0"/>
          </a:p>
        </p:txBody>
      </p:sp>
    </p:spTree>
    <p:custDataLst>
      <p:tags r:id="rId1"/>
    </p:custDataLst>
    <p:extLst>
      <p:ext uri="{BB962C8B-B14F-4D97-AF65-F5344CB8AC3E}">
        <p14:creationId xmlns:p14="http://schemas.microsoft.com/office/powerpoint/2010/main" val="69446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 woman walks through a field for The Yield.">
            <a:extLst>
              <a:ext uri="{FF2B5EF4-FFF2-40B4-BE49-F238E27FC236}">
                <a16:creationId xmlns:a16="http://schemas.microsoft.com/office/drawing/2014/main" id="{23B2D742-96FF-47A9-9A7E-DDA4D424C9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7714" y="0"/>
            <a:ext cx="6278761" cy="28785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 women with a child speak to a man at Operation Smile in Morocco.">
            <a:extLst>
              <a:ext uri="{FF2B5EF4-FFF2-40B4-BE49-F238E27FC236}">
                <a16:creationId xmlns:a16="http://schemas.microsoft.com/office/drawing/2014/main" id="{82768C26-6973-4170-8BF8-99F9E4644C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958420"/>
            <a:ext cx="6217355" cy="3044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miling girl in Madagascar holds a photo of herself before cleft surgery by Operation Smile.">
            <a:extLst>
              <a:ext uri="{FF2B5EF4-FFF2-40B4-BE49-F238E27FC236}">
                <a16:creationId xmlns:a16="http://schemas.microsoft.com/office/drawing/2014/main" id="{7B48A523-7114-421B-8494-D182DBEA17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17355" y="3958420"/>
            <a:ext cx="6249655" cy="3036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25F543F6-974C-44CF-90FD-439AE5E3ECB0}"/>
              </a:ext>
            </a:extLst>
          </p:cNvPr>
          <p:cNvSpPr>
            <a:spLocks noGrp="1"/>
          </p:cNvSpPr>
          <p:nvPr>
            <p:ph type="title"/>
          </p:nvPr>
        </p:nvSpPr>
        <p:spPr>
          <a:xfrm>
            <a:off x="2111436" y="2948595"/>
            <a:ext cx="8334646" cy="514800"/>
          </a:xfrm>
        </p:spPr>
        <p:txBody>
          <a:bodyPr/>
          <a:lstStyle/>
          <a:p>
            <a:pPr algn="ctr"/>
            <a:r>
              <a:rPr lang="en-US" sz="6000" dirty="0">
                <a:solidFill>
                  <a:schemeClr val="tx1"/>
                </a:solidFill>
              </a:rPr>
              <a:t>Microsoft AI for Good</a:t>
            </a:r>
          </a:p>
        </p:txBody>
      </p:sp>
      <p:pic>
        <p:nvPicPr>
          <p:cNvPr id="2056" name="Picture 8" descr="Project Premonition mosquito trap being installed by researcher.">
            <a:extLst>
              <a:ext uri="{FF2B5EF4-FFF2-40B4-BE49-F238E27FC236}">
                <a16:creationId xmlns:a16="http://schemas.microsoft.com/office/drawing/2014/main" id="{9643BC85-E5CB-4E42-AFCA-6A73151A76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0"/>
            <a:ext cx="6217355" cy="28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1458417" y="5692361"/>
            <a:ext cx="9324711" cy="461111"/>
          </a:xfrm>
        </p:spPr>
        <p:txBody>
          <a:bodyPr/>
          <a:lstStyle/>
          <a:p>
            <a:pPr algn="ctr"/>
            <a:r>
              <a:rPr lang="en-US" sz="3264" dirty="0"/>
              <a:t>Wild Me + Microsoft</a:t>
            </a:r>
          </a:p>
        </p:txBody>
      </p:sp>
      <p:pic>
        <p:nvPicPr>
          <p:cNvPr id="10" name="Picture 9" descr="WildBook_logo_300dpi-03.png">
            <a:extLst>
              <a:ext uri="{FF2B5EF4-FFF2-40B4-BE49-F238E27FC236}">
                <a16:creationId xmlns:a16="http://schemas.microsoft.com/office/drawing/2014/main" id="{94595226-1B79-4F2D-8887-BA035FDD75C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008937" y="968696"/>
            <a:ext cx="4223669" cy="4223669"/>
          </a:xfrm>
          <a:prstGeom prst="ellipse">
            <a:avLst/>
          </a:prstGeom>
          <a:solidFill>
            <a:srgbClr val="FFFFFF"/>
          </a:solidFill>
          <a:ln w="63500" cap="rnd">
            <a:solidFill>
              <a:srgbClr val="424242"/>
            </a:solidFill>
          </a:ln>
          <a:effectLst/>
          <a:scene3d>
            <a:camera prst="orthographicFront"/>
            <a:lightRig rig="contrasting" dir="t">
              <a:rot lat="0" lon="0" rev="3000000"/>
            </a:lightRig>
          </a:scene3d>
          <a:sp3d contourW="7620">
            <a:contourClr>
              <a:srgbClr val="333333"/>
            </a:contourClr>
          </a:sp3d>
        </p:spPr>
      </p:pic>
    </p:spTree>
    <p:custDataLst>
      <p:tags r:id="rId1"/>
    </p:custDataLst>
    <p:extLst>
      <p:ext uri="{BB962C8B-B14F-4D97-AF65-F5344CB8AC3E}">
        <p14:creationId xmlns:p14="http://schemas.microsoft.com/office/powerpoint/2010/main" val="349113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identify species</a:t>
            </a:r>
          </a:p>
        </p:txBody>
      </p:sp>
      <p:pic>
        <p:nvPicPr>
          <p:cNvPr id="30" name="Picture 2" descr="https://lh3.googleusercontent.com/88bGmv_qzcDMf4gdgg3R-JqJ35cwHEBGv6KmUqd68o06lVYtKDABjdlsjXWn6jU1gknEb0JnQ2g8D4BJ6r_1unCCthC9p4GJY0ZjFNxsKRy3Oy3WzqDJpmYJBfXL_6zrMSL_LJpm3CdOm04c8aTww60ecTvOL0b2xKNp0AuSBHC3XXpnZEJ9eySXVa3QotAObMIZ6D_Gsa-4VmYf8WqjJvyHC4wuCMimYBppQXBddAceLe-PFDVIJjwZYdnNmywPmnzKSZIWpzdwIkhVkcVN9cE-392dyLL18fmrSw2kzUyDrC60EmNgYwIFuj9Fhw6bjc1c2ECj2jHyGWVYOtUFvhMWz1JTCPQBy6G6b2ybC1804U_qjuB3KqMcIW3xwWk_kZ1woVJHp1MHb9MgrdJCD59Im8L3vDKQAxZY5RL-rq1WG49EDUX1XE323rNg26zg7PM1-ivBmM2D_K5yZEWrzMxgt4yrQOhMPpPOPHi1BsQZnBIAO2_L4BMDb0nb4neOHqyKFs34yShCixs5X2hpxJiQyvFdNEr-yY0elCe5NS4IjjZxO9rYQqTE6gQ2to5mC8urk1gqBGDNfAYJSU6wlqMk-FCa8R1OVijyix-0KU5UkHfVgt_iUoB9GwRCxR5tUf_cWsEZLLyeLKKW04f8DqILLNCXFJpFKQ=w1024-h683-no">
            <a:extLst>
              <a:ext uri="{FF2B5EF4-FFF2-40B4-BE49-F238E27FC236}">
                <a16:creationId xmlns:a16="http://schemas.microsoft.com/office/drawing/2014/main" id="{296DB9AE-C9FA-42BE-818C-349004F9C33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353395" y="1410437"/>
            <a:ext cx="7729684" cy="51559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2558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identify unique individuals</a:t>
            </a:r>
          </a:p>
        </p:txBody>
      </p:sp>
      <p:pic>
        <p:nvPicPr>
          <p:cNvPr id="4" name="Picture 3">
            <a:extLst>
              <a:ext uri="{FF2B5EF4-FFF2-40B4-BE49-F238E27FC236}">
                <a16:creationId xmlns:a16="http://schemas.microsoft.com/office/drawing/2014/main" id="{362898C7-0644-478A-8DF3-6220B6EA5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71" y="1234856"/>
            <a:ext cx="5110803" cy="5426934"/>
          </a:xfrm>
          <a:prstGeom prst="rect">
            <a:avLst/>
          </a:prstGeom>
        </p:spPr>
      </p:pic>
      <p:pic>
        <p:nvPicPr>
          <p:cNvPr id="5" name="Picture 2" descr="http://www.wildbook.org/lib/exe/fetch.php?w=500&amp;tok=eaa751&amp;media=identification.jpg">
            <a:extLst>
              <a:ext uri="{FF2B5EF4-FFF2-40B4-BE49-F238E27FC236}">
                <a16:creationId xmlns:a16="http://schemas.microsoft.com/office/drawing/2014/main" id="{B2EA43E2-5B76-4C5A-9CC6-E778C59994C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425354" y="1181627"/>
            <a:ext cx="3877160" cy="24038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1D6E6D-AF4D-423A-9579-1078F1047D7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425354" y="3855949"/>
            <a:ext cx="4102880" cy="2805841"/>
          </a:xfrm>
          <a:prstGeom prst="rect">
            <a:avLst/>
          </a:prstGeom>
        </p:spPr>
      </p:pic>
    </p:spTree>
    <p:custDataLst>
      <p:tags r:id="rId1"/>
    </p:custDataLst>
    <p:extLst>
      <p:ext uri="{BB962C8B-B14F-4D97-AF65-F5344CB8AC3E}">
        <p14:creationId xmlns:p14="http://schemas.microsoft.com/office/powerpoint/2010/main" val="63315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274637" y="3040062"/>
            <a:ext cx="10576047" cy="1181862"/>
          </a:xfrm>
        </p:spPr>
        <p:txBody>
          <a:bodyPr/>
          <a:lstStyle/>
          <a:p>
            <a:r>
              <a:rPr lang="en-US" dirty="0"/>
              <a:t>Demos!</a:t>
            </a:r>
          </a:p>
        </p:txBody>
      </p:sp>
    </p:spTree>
    <p:extLst>
      <p:ext uri="{BB962C8B-B14F-4D97-AF65-F5344CB8AC3E}">
        <p14:creationId xmlns:p14="http://schemas.microsoft.com/office/powerpoint/2010/main" val="17007824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5760" y="365760"/>
            <a:ext cx="11704320" cy="914400"/>
          </a:xfrm>
        </p:spPr>
        <p:txBody>
          <a:bodyPr/>
          <a:lstStyle/>
          <a:p>
            <a:r>
              <a:rPr lang="en-US" dirty="0"/>
              <a:t>Hands-on AI learning</a:t>
            </a:r>
          </a:p>
        </p:txBody>
      </p:sp>
      <p:sp>
        <p:nvSpPr>
          <p:cNvPr id="7" name="TextBox 6">
            <a:extLst>
              <a:ext uri="{FF2B5EF4-FFF2-40B4-BE49-F238E27FC236}">
                <a16:creationId xmlns:a16="http://schemas.microsoft.com/office/drawing/2014/main" id="{F2998B4F-7CFF-44E1-9025-8AA8316267E4}"/>
              </a:ext>
            </a:extLst>
          </p:cNvPr>
          <p:cNvSpPr txBox="1"/>
          <p:nvPr/>
        </p:nvSpPr>
        <p:spPr>
          <a:xfrm>
            <a:off x="-18790" y="1155310"/>
            <a:ext cx="5638011" cy="640363"/>
          </a:xfrm>
          <a:prstGeom prst="rect">
            <a:avLst/>
          </a:prstGeom>
          <a:noFill/>
        </p:spPr>
        <p:txBody>
          <a:bodyPr wrap="square" lIns="0" tIns="0" rIns="0" bIns="0" rtlCol="0" anchor="ctr">
            <a:spAutoFit/>
          </a:bodyPr>
          <a:lstStyle/>
          <a:p>
            <a:pPr algn="ctr"/>
            <a:r>
              <a:rPr lang="en-US" sz="4080" dirty="0">
                <a:solidFill>
                  <a:srgbClr val="0078D4"/>
                </a:solidFill>
              </a:rPr>
              <a:t>more code…</a:t>
            </a:r>
          </a:p>
        </p:txBody>
      </p:sp>
      <p:pic>
        <p:nvPicPr>
          <p:cNvPr id="1026" name="Picture 2" descr="See the source image">
            <a:extLst>
              <a:ext uri="{FF2B5EF4-FFF2-40B4-BE49-F238E27FC236}">
                <a16:creationId xmlns:a16="http://schemas.microsoft.com/office/drawing/2014/main" id="{815BBA53-FB93-4F0C-BEF6-2D6813643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47" r="38136"/>
          <a:stretch/>
        </p:blipFill>
        <p:spPr bwMode="auto">
          <a:xfrm>
            <a:off x="5532437" y="1135062"/>
            <a:ext cx="1371600" cy="5783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727E4-23C4-4114-A890-018078882DB3}"/>
              </a:ext>
            </a:extLst>
          </p:cNvPr>
          <p:cNvSpPr txBox="1"/>
          <p:nvPr/>
        </p:nvSpPr>
        <p:spPr>
          <a:xfrm>
            <a:off x="6679741" y="1155310"/>
            <a:ext cx="5638011" cy="640363"/>
          </a:xfrm>
          <a:prstGeom prst="rect">
            <a:avLst/>
          </a:prstGeom>
          <a:noFill/>
        </p:spPr>
        <p:txBody>
          <a:bodyPr wrap="square" lIns="0" tIns="0" rIns="0" bIns="0" rtlCol="0" anchor="ctr">
            <a:spAutoFit/>
          </a:bodyPr>
          <a:lstStyle/>
          <a:p>
            <a:pPr algn="ctr"/>
            <a:r>
              <a:rPr lang="en-US" sz="4080" dirty="0">
                <a:solidFill>
                  <a:srgbClr val="0078D4"/>
                </a:solidFill>
              </a:rPr>
              <a:t>more conceptual…</a:t>
            </a:r>
          </a:p>
        </p:txBody>
      </p:sp>
      <p:sp>
        <p:nvSpPr>
          <p:cNvPr id="2" name="Rectangle 1">
            <a:extLst>
              <a:ext uri="{FF2B5EF4-FFF2-40B4-BE49-F238E27FC236}">
                <a16:creationId xmlns:a16="http://schemas.microsoft.com/office/drawing/2014/main" id="{0A77AE93-686A-4BE9-AF60-5068FC68E368}"/>
              </a:ext>
            </a:extLst>
          </p:cNvPr>
          <p:cNvSpPr/>
          <p:nvPr/>
        </p:nvSpPr>
        <p:spPr>
          <a:xfrm>
            <a:off x="521613" y="5517966"/>
            <a:ext cx="5543121" cy="1200329"/>
          </a:xfrm>
          <a:prstGeom prst="rect">
            <a:avLst/>
          </a:prstGeom>
        </p:spPr>
        <p:txBody>
          <a:bodyPr wrap="none">
            <a:spAutoFit/>
          </a:bodyPr>
          <a:lstStyle/>
          <a:p>
            <a:r>
              <a:rPr lang="en-US" sz="2400" dirty="0">
                <a:hlinkClick r:id="rId4"/>
              </a:rPr>
              <a:t>https://github.com/microsoft/reactors/</a:t>
            </a:r>
            <a:r>
              <a:rPr lang="en-US" sz="2400" dirty="0"/>
              <a:t> </a:t>
            </a:r>
          </a:p>
          <a:p>
            <a:endParaRPr lang="en-US" sz="2400" dirty="0"/>
          </a:p>
          <a:p>
            <a:r>
              <a:rPr lang="en-US" sz="2400" dirty="0"/>
              <a:t>Select “Artificial Intelligence 1” </a:t>
            </a:r>
          </a:p>
        </p:txBody>
      </p:sp>
      <p:sp>
        <p:nvSpPr>
          <p:cNvPr id="8" name="Text Placeholder 5">
            <a:extLst>
              <a:ext uri="{FF2B5EF4-FFF2-40B4-BE49-F238E27FC236}">
                <a16:creationId xmlns:a16="http://schemas.microsoft.com/office/drawing/2014/main" id="{3797767E-3C88-4FF2-B233-70E7B32BB83E}"/>
              </a:ext>
            </a:extLst>
          </p:cNvPr>
          <p:cNvSpPr>
            <a:spLocks noGrp="1"/>
          </p:cNvSpPr>
          <p:nvPr>
            <p:ph type="body" sz="quarter" idx="10"/>
          </p:nvPr>
        </p:nvSpPr>
        <p:spPr>
          <a:xfrm>
            <a:off x="518794" y="2015857"/>
            <a:ext cx="5100427" cy="3281924"/>
          </a:xfrm>
        </p:spPr>
        <p:txBody>
          <a:bodyPr/>
          <a:lstStyle/>
          <a:p>
            <a:pPr>
              <a:buSzPct val="100000"/>
            </a:pPr>
            <a:r>
              <a:rPr lang="en-US" sz="2448" dirty="0"/>
              <a:t>Build a Contoso Travel web app using Python Flask and deploy </a:t>
            </a:r>
            <a:br>
              <a:rPr lang="en-US" sz="2448" dirty="0"/>
            </a:br>
            <a:r>
              <a:rPr lang="en-US" sz="2448" dirty="0"/>
              <a:t>it to Azure</a:t>
            </a:r>
          </a:p>
          <a:p>
            <a:pPr marL="0" indent="0">
              <a:buSzPct val="100000"/>
              <a:buNone/>
            </a:pPr>
            <a:endParaRPr lang="en-US" sz="2448" dirty="0"/>
          </a:p>
          <a:p>
            <a:pPr>
              <a:buSzPct val="100000"/>
            </a:pPr>
            <a:r>
              <a:rPr lang="en-US" sz="2448" dirty="0"/>
              <a:t>Add intelligence to your app with:</a:t>
            </a:r>
          </a:p>
          <a:p>
            <a:pPr lvl="1">
              <a:buSzPct val="100000"/>
            </a:pPr>
            <a:r>
              <a:rPr lang="en-US" sz="2448" dirty="0"/>
              <a:t>Computer Vision</a:t>
            </a:r>
          </a:p>
          <a:p>
            <a:pPr lvl="1">
              <a:buSzPct val="100000"/>
            </a:pPr>
            <a:r>
              <a:rPr lang="en-US" sz="2448" dirty="0"/>
              <a:t>Text Translation</a:t>
            </a:r>
          </a:p>
          <a:p>
            <a:pPr lvl="1">
              <a:buSzPct val="100000"/>
            </a:pPr>
            <a:r>
              <a:rPr lang="en-US" sz="2448" dirty="0"/>
              <a:t>Facial Recognition</a:t>
            </a:r>
          </a:p>
        </p:txBody>
      </p:sp>
      <p:sp>
        <p:nvSpPr>
          <p:cNvPr id="10" name="Text Placeholder 5">
            <a:extLst>
              <a:ext uri="{FF2B5EF4-FFF2-40B4-BE49-F238E27FC236}">
                <a16:creationId xmlns:a16="http://schemas.microsoft.com/office/drawing/2014/main" id="{145C61B5-2CA6-4334-9D82-F0E0DA361C38}"/>
              </a:ext>
            </a:extLst>
          </p:cNvPr>
          <p:cNvSpPr txBox="1">
            <a:spLocks/>
          </p:cNvSpPr>
          <p:nvPr/>
        </p:nvSpPr>
        <p:spPr>
          <a:xfrm>
            <a:off x="7042878" y="1772856"/>
            <a:ext cx="5100427" cy="5608715"/>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buSzPct val="100000"/>
            </a:pPr>
            <a:r>
              <a:rPr lang="en-US" sz="2448" dirty="0"/>
              <a:t>Try out some demos:</a:t>
            </a:r>
          </a:p>
          <a:p>
            <a:pPr lvl="1">
              <a:spcBef>
                <a:spcPts val="0"/>
              </a:spcBef>
              <a:spcAft>
                <a:spcPts val="1200"/>
              </a:spcAft>
              <a:buSzPct val="100000"/>
            </a:pPr>
            <a:r>
              <a:rPr lang="en-US" sz="1600" dirty="0">
                <a:hlinkClick r:id="rId5"/>
              </a:rPr>
              <a:t>https://azure.microsoft.com/services/</a:t>
            </a:r>
            <a:br>
              <a:rPr lang="en-US" sz="1600" dirty="0">
                <a:hlinkClick r:id="rId5"/>
              </a:rPr>
            </a:br>
            <a:r>
              <a:rPr lang="en-US" sz="1600" dirty="0">
                <a:hlinkClick r:id="rId5"/>
              </a:rPr>
              <a:t>cognitive-services/</a:t>
            </a:r>
            <a:endParaRPr lang="en-US" sz="1600" dirty="0"/>
          </a:p>
          <a:p>
            <a:pPr lvl="1">
              <a:spcBef>
                <a:spcPts val="0"/>
              </a:spcBef>
              <a:spcAft>
                <a:spcPts val="1200"/>
              </a:spcAft>
              <a:buSzPct val="100000"/>
            </a:pPr>
            <a:r>
              <a:rPr lang="en-US" sz="1600" dirty="0">
                <a:hlinkClick r:id="rId6"/>
              </a:rPr>
              <a:t>https://how-old.net/</a:t>
            </a:r>
            <a:r>
              <a:rPr lang="en-US" sz="1600" dirty="0"/>
              <a:t> and </a:t>
            </a:r>
            <a:r>
              <a:rPr lang="en-US" sz="1600" dirty="0">
                <a:hlinkClick r:id="rId7"/>
              </a:rPr>
              <a:t>https://what-dog.net/</a:t>
            </a:r>
            <a:r>
              <a:rPr lang="en-US" sz="1600" dirty="0"/>
              <a:t> </a:t>
            </a:r>
          </a:p>
          <a:p>
            <a:pPr>
              <a:spcBef>
                <a:spcPts val="0"/>
              </a:spcBef>
              <a:spcAft>
                <a:spcPts val="1200"/>
              </a:spcAft>
              <a:buSzPct val="100000"/>
            </a:pPr>
            <a:r>
              <a:rPr lang="en-US" sz="2448" dirty="0"/>
              <a:t>Try some Microsoft Learn labs:</a:t>
            </a:r>
          </a:p>
          <a:p>
            <a:pPr lvl="1">
              <a:spcBef>
                <a:spcPts val="0"/>
              </a:spcBef>
              <a:spcAft>
                <a:spcPts val="1200"/>
              </a:spcAft>
              <a:buSzPct val="100000"/>
            </a:pPr>
            <a:r>
              <a:rPr lang="en-US" sz="1600" dirty="0"/>
              <a:t>Process and classify images with the Azure Cognitive Vision Services</a:t>
            </a:r>
            <a:br>
              <a:rPr lang="en-US" sz="1600" dirty="0"/>
            </a:br>
            <a:r>
              <a:rPr lang="en-US" sz="1600" dirty="0">
                <a:hlinkClick r:id="rId8"/>
              </a:rPr>
              <a:t>https://docs.microsoft.com/learn/paths/classify-images-with-vision-services/</a:t>
            </a:r>
            <a:endParaRPr lang="en-US" sz="1600" dirty="0"/>
          </a:p>
          <a:p>
            <a:pPr lvl="1">
              <a:spcBef>
                <a:spcPts val="0"/>
              </a:spcBef>
              <a:spcAft>
                <a:spcPts val="1200"/>
              </a:spcAft>
              <a:buSzPct val="100000"/>
            </a:pPr>
            <a:r>
              <a:rPr lang="en-US" sz="1600" dirty="0"/>
              <a:t>Evaluate text with Azure Cognitive Language Services</a:t>
            </a:r>
            <a:br>
              <a:rPr lang="en-US" sz="1600" dirty="0"/>
            </a:br>
            <a:r>
              <a:rPr lang="en-US" sz="1600" dirty="0">
                <a:hlinkClick r:id="rId9"/>
              </a:rPr>
              <a:t>https://docs.microsoft.com/learn/paths/evaluate-text-with-language-services/</a:t>
            </a:r>
            <a:endParaRPr lang="en-US" sz="1600" dirty="0"/>
          </a:p>
          <a:p>
            <a:pPr lvl="1">
              <a:spcBef>
                <a:spcPts val="0"/>
              </a:spcBef>
              <a:spcAft>
                <a:spcPts val="1200"/>
              </a:spcAft>
              <a:buSzPct val="100000"/>
            </a:pPr>
            <a:r>
              <a:rPr lang="en-US" sz="1600" dirty="0"/>
              <a:t>Process and translate speech with Azure Cognitive Speech Services</a:t>
            </a:r>
            <a:br>
              <a:rPr lang="en-US" sz="1600" dirty="0"/>
            </a:br>
            <a:r>
              <a:rPr lang="en-US" sz="1600" dirty="0">
                <a:hlinkClick r:id="rId10"/>
              </a:rPr>
              <a:t>https://docs.microsoft.com/en-us/learn/paths/translate-speech-with-speech-services/</a:t>
            </a:r>
            <a:br>
              <a:rPr lang="en-US" dirty="0"/>
            </a:br>
            <a:endParaRPr lang="en-US" dirty="0"/>
          </a:p>
        </p:txBody>
      </p:sp>
    </p:spTree>
    <p:extLst>
      <p:ext uri="{BB962C8B-B14F-4D97-AF65-F5344CB8AC3E}">
        <p14:creationId xmlns:p14="http://schemas.microsoft.com/office/powerpoint/2010/main" val="101650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855" y="466301"/>
            <a:ext cx="11237870" cy="565027"/>
          </a:xfrm>
        </p:spPr>
        <p:txBody>
          <a:bodyPr/>
          <a:lstStyle/>
          <a:p>
            <a:r>
              <a:rPr lang="en-US" dirty="0"/>
              <a:t>Free Azure for experimentation…</a:t>
            </a:r>
          </a:p>
        </p:txBody>
      </p:sp>
      <p:pic>
        <p:nvPicPr>
          <p:cNvPr id="4098" name="Picture 2">
            <a:extLst>
              <a:ext uri="{FF2B5EF4-FFF2-40B4-BE49-F238E27FC236}">
                <a16:creationId xmlns:a16="http://schemas.microsoft.com/office/drawing/2014/main" id="{CD09C2D0-D752-4926-9781-6E77F81B216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72402" y="1398905"/>
            <a:ext cx="7091671" cy="41967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FCF584-FF38-4647-8AD6-EBC5163B0568}"/>
              </a:ext>
            </a:extLst>
          </p:cNvPr>
          <p:cNvSpPr/>
          <p:nvPr/>
        </p:nvSpPr>
        <p:spPr>
          <a:xfrm>
            <a:off x="3021564" y="5763867"/>
            <a:ext cx="8636860" cy="1555981"/>
          </a:xfrm>
          <a:prstGeom prst="rect">
            <a:avLst/>
          </a:prstGeom>
        </p:spPr>
        <p:txBody>
          <a:bodyPr wrap="square">
            <a:spAutoFit/>
          </a:bodyPr>
          <a:lstStyle/>
          <a:p>
            <a:pPr>
              <a:lnSpc>
                <a:spcPct val="90000"/>
              </a:lnSpc>
              <a:spcAft>
                <a:spcPts val="340"/>
              </a:spcAft>
              <a:defRPr/>
            </a:pPr>
            <a:r>
              <a:rPr lang="en-US" sz="3264">
                <a:hlinkClick r:id="rId4"/>
              </a:rPr>
              <a:t>azure.microsoft.com/free/</a:t>
            </a:r>
            <a:endParaRPr lang="en-US" sz="3264"/>
          </a:p>
          <a:p>
            <a:pPr>
              <a:lnSpc>
                <a:spcPct val="90000"/>
              </a:lnSpc>
              <a:spcAft>
                <a:spcPts val="340"/>
              </a:spcAft>
              <a:defRPr/>
            </a:pPr>
            <a:r>
              <a:rPr lang="en-US" sz="3264">
                <a:hlinkClick r:id="rId5"/>
              </a:rPr>
              <a:t>azure.microsoft.com/free/students/</a:t>
            </a:r>
            <a:endParaRPr lang="en-US" sz="3264"/>
          </a:p>
          <a:p>
            <a:pPr>
              <a:lnSpc>
                <a:spcPct val="90000"/>
              </a:lnSpc>
              <a:spcAft>
                <a:spcPts val="340"/>
              </a:spcAft>
              <a:defRPr/>
            </a:pPr>
            <a:endParaRPr lang="en-US" sz="3264"/>
          </a:p>
        </p:txBody>
      </p:sp>
    </p:spTree>
    <p:extLst>
      <p:ext uri="{BB962C8B-B14F-4D97-AF65-F5344CB8AC3E}">
        <p14:creationId xmlns:p14="http://schemas.microsoft.com/office/powerpoint/2010/main" val="18112708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274637" y="3040062"/>
            <a:ext cx="10576047" cy="1181862"/>
          </a:xfrm>
        </p:spPr>
        <p:txBody>
          <a:bodyPr/>
          <a:lstStyle/>
          <a:p>
            <a:r>
              <a:rPr lang="en-US" dirty="0"/>
              <a:t>Wrap-up and next steps</a:t>
            </a:r>
          </a:p>
        </p:txBody>
      </p:sp>
    </p:spTree>
    <p:extLst>
      <p:ext uri="{BB962C8B-B14F-4D97-AF65-F5344CB8AC3E}">
        <p14:creationId xmlns:p14="http://schemas.microsoft.com/office/powerpoint/2010/main" val="34259179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FD57-4520-47E1-8B1D-992B5B60E671}"/>
              </a:ext>
            </a:extLst>
          </p:cNvPr>
          <p:cNvSpPr>
            <a:spLocks noGrp="1"/>
          </p:cNvSpPr>
          <p:nvPr>
            <p:ph type="title"/>
          </p:nvPr>
        </p:nvSpPr>
        <p:spPr/>
        <p:txBody>
          <a:bodyPr/>
          <a:lstStyle/>
          <a:p>
            <a:r>
              <a:rPr lang="en-US" dirty="0"/>
              <a:t>Justin Garrett</a:t>
            </a:r>
          </a:p>
        </p:txBody>
      </p:sp>
      <p:sp>
        <p:nvSpPr>
          <p:cNvPr id="3" name="Text Placeholder 2">
            <a:extLst>
              <a:ext uri="{FF2B5EF4-FFF2-40B4-BE49-F238E27FC236}">
                <a16:creationId xmlns:a16="http://schemas.microsoft.com/office/drawing/2014/main" id="{71E0A2B8-4389-4055-ADF5-7475C8B3136A}"/>
              </a:ext>
            </a:extLst>
          </p:cNvPr>
          <p:cNvSpPr>
            <a:spLocks noGrp="1"/>
          </p:cNvSpPr>
          <p:nvPr>
            <p:ph type="body" sz="quarter" idx="14"/>
          </p:nvPr>
        </p:nvSpPr>
        <p:spPr/>
        <p:txBody>
          <a:bodyPr/>
          <a:lstStyle/>
          <a:p>
            <a:r>
              <a:rPr lang="en-US" dirty="0"/>
              <a:t>Principal Program Manager, </a:t>
            </a:r>
            <a:br>
              <a:rPr lang="en-US" dirty="0"/>
            </a:br>
            <a:r>
              <a:rPr lang="en-US" dirty="0"/>
              <a:t>Microsoft Cloud + AI</a:t>
            </a:r>
          </a:p>
          <a:p>
            <a:endParaRPr lang="en-US" dirty="0"/>
          </a:p>
          <a:p>
            <a:r>
              <a:rPr lang="en-US" sz="2400" dirty="0"/>
              <a:t>@</a:t>
            </a:r>
            <a:r>
              <a:rPr lang="en-US" sz="2400" dirty="0" err="1"/>
              <a:t>justgar</a:t>
            </a:r>
            <a:r>
              <a:rPr lang="en-US" sz="2400" dirty="0"/>
              <a:t> on Twitter and on </a:t>
            </a:r>
            <a:r>
              <a:rPr lang="en-US" sz="2400" dirty="0" err="1"/>
              <a:t>LinkedIN</a:t>
            </a:r>
            <a:endParaRPr lang="en-US" sz="2400" dirty="0"/>
          </a:p>
        </p:txBody>
      </p:sp>
      <p:pic>
        <p:nvPicPr>
          <p:cNvPr id="4" name="Picture 3" descr="A person wearing glasses and smiling at the camera&#10;&#10;Description automatically generated">
            <a:extLst>
              <a:ext uri="{FF2B5EF4-FFF2-40B4-BE49-F238E27FC236}">
                <a16:creationId xmlns:a16="http://schemas.microsoft.com/office/drawing/2014/main" id="{54E54D67-F464-4900-AF02-977DBD0F1A14}"/>
              </a:ext>
            </a:extLst>
          </p:cNvPr>
          <p:cNvPicPr>
            <a:picLocks noChangeAspect="1"/>
          </p:cNvPicPr>
          <p:nvPr/>
        </p:nvPicPr>
        <p:blipFill>
          <a:blip r:embed="rId3"/>
          <a:stretch>
            <a:fillRect/>
          </a:stretch>
        </p:blipFill>
        <p:spPr>
          <a:xfrm>
            <a:off x="7589837" y="1835150"/>
            <a:ext cx="3790981" cy="3324224"/>
          </a:xfrm>
          <a:prstGeom prst="rect">
            <a:avLst/>
          </a:prstGeom>
        </p:spPr>
      </p:pic>
    </p:spTree>
    <p:extLst>
      <p:ext uri="{BB962C8B-B14F-4D97-AF65-F5344CB8AC3E}">
        <p14:creationId xmlns:p14="http://schemas.microsoft.com/office/powerpoint/2010/main" val="315302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Tree>
    <p:extLst>
      <p:ext uri="{BB962C8B-B14F-4D97-AF65-F5344CB8AC3E}">
        <p14:creationId xmlns:p14="http://schemas.microsoft.com/office/powerpoint/2010/main" val="161943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5"/>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
        <p:nvSpPr>
          <p:cNvPr id="6" name="our society and tech">
            <a:extLst>
              <a:ext uri="{FF2B5EF4-FFF2-40B4-BE49-F238E27FC236}">
                <a16:creationId xmlns:a16="http://schemas.microsoft.com/office/drawing/2014/main" id="{CC4863AB-3BFE-454F-87D5-C40B7465E191}"/>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Responsibility</a:t>
            </a:r>
          </a:p>
        </p:txBody>
      </p:sp>
    </p:spTree>
    <p:extLst>
      <p:ext uri="{BB962C8B-B14F-4D97-AF65-F5344CB8AC3E}">
        <p14:creationId xmlns:p14="http://schemas.microsoft.com/office/powerpoint/2010/main" val="278247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200" fill="hold"/>
                                        <p:tgtEl>
                                          <p:spTgt spid="5"/>
                                        </p:tgtEl>
                                      </p:cBhvr>
                                      <p:by x="100000" y="0"/>
                                    </p:animScale>
                                  </p:childTnLst>
                                </p:cTn>
                              </p:par>
                              <p:par>
                                <p:cTn id="7" presetID="1" presetClass="entr" presetSubtype="0" fill="hold" grpId="1" nodeType="withEffect">
                                  <p:stCondLst>
                                    <p:cond delay="0"/>
                                  </p:stCondLst>
                                  <p:childTnLst>
                                    <p:set>
                                      <p:cBhvr>
                                        <p:cTn id="8" dur="1" fill="hold">
                                          <p:stCondLst>
                                            <p:cond delay="199"/>
                                          </p:stCondLst>
                                        </p:cTn>
                                        <p:tgtEl>
                                          <p:spTgt spid="6"/>
                                        </p:tgtEl>
                                        <p:attrNameLst>
                                          <p:attrName>style.visibility</p:attrName>
                                        </p:attrNameLst>
                                      </p:cBhvr>
                                      <p:to>
                                        <p:strVal val="visible"/>
                                      </p:to>
                                    </p:set>
                                  </p:childTnLst>
                                </p:cTn>
                              </p:par>
                              <p:par>
                                <p:cTn id="9" presetID="6" presetClass="emph" presetSubtype="0" accel="100000" autoRev="1" fill="hold" grpId="0" nodeType="withEffect">
                                  <p:stCondLst>
                                    <p:cond delay="0"/>
                                  </p:stCondLst>
                                  <p:childTnLst>
                                    <p:animScale>
                                      <p:cBhvr>
                                        <p:cTn id="10" dur="200" fill="hold"/>
                                        <p:tgtEl>
                                          <p:spTgt spid="6"/>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black overlay">
            <a:extLst>
              <a:ext uri="{FF2B5EF4-FFF2-40B4-BE49-F238E27FC236}">
                <a16:creationId xmlns:a16="http://schemas.microsoft.com/office/drawing/2014/main" id="{CDA01C87-7A4A-415F-8E0C-A2C9D2C91B41}"/>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ur society and tech">
            <a:extLst>
              <a:ext uri="{FF2B5EF4-FFF2-40B4-BE49-F238E27FC236}">
                <a16:creationId xmlns:a16="http://schemas.microsoft.com/office/drawing/2014/main" id="{7117FF7C-564C-4818-8DA1-8DDA91D5761A}"/>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 </a:t>
            </a:r>
            <a:r>
              <a:rPr kumimoji="0" lang="en-US" sz="4800" b="0" i="0" u="sng"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and</a:t>
            </a: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 Responsibility</a:t>
            </a:r>
          </a:p>
        </p:txBody>
      </p:sp>
      <p:sp>
        <p:nvSpPr>
          <p:cNvPr id="4" name="Rectangle 3">
            <a:extLst>
              <a:ext uri="{FF2B5EF4-FFF2-40B4-BE49-F238E27FC236}">
                <a16:creationId xmlns:a16="http://schemas.microsoft.com/office/drawing/2014/main" id="{F15135A0-584D-48E4-8D8F-CA3EBC3A0962}"/>
              </a:ext>
            </a:extLst>
          </p:cNvPr>
          <p:cNvSpPr/>
          <p:nvPr/>
        </p:nvSpPr>
        <p:spPr bwMode="auto">
          <a:xfrm>
            <a:off x="-5579533" y="0"/>
            <a:ext cx="5438274" cy="69945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7719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1D9C-12B0-436A-AC79-D59DBCBB88DE}"/>
              </a:ext>
            </a:extLst>
          </p:cNvPr>
          <p:cNvSpPr>
            <a:spLocks noGrp="1"/>
          </p:cNvSpPr>
          <p:nvPr>
            <p:ph type="title"/>
          </p:nvPr>
        </p:nvSpPr>
        <p:spPr>
          <a:xfrm>
            <a:off x="600855" y="466301"/>
            <a:ext cx="11237870" cy="565027"/>
          </a:xfrm>
        </p:spPr>
        <p:txBody>
          <a:bodyPr/>
          <a:lstStyle/>
          <a:p>
            <a:r>
              <a:rPr lang="en-US" dirty="0"/>
              <a:t>AI ethics matter</a:t>
            </a:r>
          </a:p>
        </p:txBody>
      </p:sp>
      <p:pic>
        <p:nvPicPr>
          <p:cNvPr id="4" name="Picture 3">
            <a:extLst>
              <a:ext uri="{FF2B5EF4-FFF2-40B4-BE49-F238E27FC236}">
                <a16:creationId xmlns:a16="http://schemas.microsoft.com/office/drawing/2014/main" id="{33F1ABA0-BA74-4EBC-93DC-07C1BBBB470A}"/>
              </a:ext>
            </a:extLst>
          </p:cNvPr>
          <p:cNvPicPr>
            <a:picLocks noChangeAspect="1"/>
          </p:cNvPicPr>
          <p:nvPr/>
        </p:nvPicPr>
        <p:blipFill rotWithShape="1">
          <a:blip r:embed="rId3"/>
          <a:srcRect l="94" t="2722" r="18835" b="3521"/>
          <a:stretch/>
        </p:blipFill>
        <p:spPr>
          <a:xfrm>
            <a:off x="2080838" y="1252239"/>
            <a:ext cx="8274798" cy="5382918"/>
          </a:xfrm>
          <a:prstGeom prst="rect">
            <a:avLst/>
          </a:prstGeom>
        </p:spPr>
      </p:pic>
    </p:spTree>
    <p:extLst>
      <p:ext uri="{BB962C8B-B14F-4D97-AF65-F5344CB8AC3E}">
        <p14:creationId xmlns:p14="http://schemas.microsoft.com/office/powerpoint/2010/main" val="22488026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1D9C-12B0-436A-AC79-D59DBCBB88DE}"/>
              </a:ext>
            </a:extLst>
          </p:cNvPr>
          <p:cNvSpPr>
            <a:spLocks noGrp="1"/>
          </p:cNvSpPr>
          <p:nvPr>
            <p:ph type="title"/>
          </p:nvPr>
        </p:nvSpPr>
        <p:spPr/>
        <p:txBody>
          <a:bodyPr/>
          <a:lstStyle/>
          <a:p>
            <a:r>
              <a:rPr lang="en-US" dirty="0"/>
              <a:t>AI data and privacy considerations</a:t>
            </a:r>
          </a:p>
        </p:txBody>
      </p:sp>
      <p:sp>
        <p:nvSpPr>
          <p:cNvPr id="7" name="Text Placeholder 5">
            <a:extLst>
              <a:ext uri="{FF2B5EF4-FFF2-40B4-BE49-F238E27FC236}">
                <a16:creationId xmlns:a16="http://schemas.microsoft.com/office/drawing/2014/main" id="{8EA82279-16B5-41D1-BEDB-5DDA40FB7372}"/>
              </a:ext>
            </a:extLst>
          </p:cNvPr>
          <p:cNvSpPr>
            <a:spLocks noGrp="1"/>
          </p:cNvSpPr>
          <p:nvPr>
            <p:ph sz="quarter" idx="10"/>
          </p:nvPr>
        </p:nvSpPr>
        <p:spPr>
          <a:xfrm>
            <a:off x="600853" y="2196561"/>
            <a:ext cx="6226984" cy="3700244"/>
          </a:xfrm>
        </p:spPr>
        <p:txBody>
          <a:bodyPr/>
          <a:lstStyle/>
          <a:p>
            <a:pPr>
              <a:spcBef>
                <a:spcPts val="0"/>
              </a:spcBef>
              <a:spcAft>
                <a:spcPts val="1200"/>
              </a:spcAft>
            </a:pPr>
            <a:r>
              <a:rPr lang="en-US" sz="2450" dirty="0"/>
              <a:t>Data is the fuel for effective AI;</a:t>
            </a:r>
            <a:br>
              <a:rPr lang="en-US" sz="2450" dirty="0"/>
            </a:br>
            <a:r>
              <a:rPr lang="en-US" sz="2450" dirty="0"/>
              <a:t>more and better data = better predictions.</a:t>
            </a:r>
          </a:p>
          <a:p>
            <a:pPr>
              <a:spcBef>
                <a:spcPts val="0"/>
              </a:spcBef>
              <a:spcAft>
                <a:spcPts val="1200"/>
              </a:spcAft>
            </a:pPr>
            <a:r>
              <a:rPr lang="en-US" sz="2450" dirty="0"/>
              <a:t>Some AI services automatically </a:t>
            </a:r>
            <a:br>
              <a:rPr lang="en-US" sz="2450" dirty="0"/>
            </a:br>
            <a:r>
              <a:rPr lang="en-US" sz="2450" dirty="0"/>
              <a:t>store data. </a:t>
            </a:r>
          </a:p>
          <a:p>
            <a:pPr>
              <a:spcBef>
                <a:spcPts val="0"/>
              </a:spcBef>
              <a:spcAft>
                <a:spcPts val="1200"/>
              </a:spcAft>
            </a:pPr>
            <a:r>
              <a:rPr lang="en-US" sz="2450" dirty="0"/>
              <a:t>Data retention should be kept in mind </a:t>
            </a:r>
            <a:br>
              <a:rPr lang="en-US" sz="2450" dirty="0"/>
            </a:br>
            <a:r>
              <a:rPr lang="en-US" sz="2450" dirty="0"/>
              <a:t>for regulatory compliance.</a:t>
            </a:r>
          </a:p>
          <a:p>
            <a:pPr>
              <a:spcBef>
                <a:spcPts val="0"/>
              </a:spcBef>
              <a:spcAft>
                <a:spcPts val="1200"/>
              </a:spcAft>
            </a:pPr>
            <a:r>
              <a:rPr lang="en-US" sz="2450" b="1" dirty="0"/>
              <a:t>None of this is legal advice, merely things to keep in mind as you tap into the power of AI.</a:t>
            </a:r>
          </a:p>
        </p:txBody>
      </p:sp>
      <p:pic>
        <p:nvPicPr>
          <p:cNvPr id="4" name="Picture 3">
            <a:extLst>
              <a:ext uri="{FF2B5EF4-FFF2-40B4-BE49-F238E27FC236}">
                <a16:creationId xmlns:a16="http://schemas.microsoft.com/office/drawing/2014/main" id="{A701C7E5-965E-A143-8007-1986EF5E73FE}"/>
              </a:ext>
            </a:extLst>
          </p:cNvPr>
          <p:cNvPicPr>
            <a:picLocks noChangeAspect="1"/>
          </p:cNvPicPr>
          <p:nvPr/>
        </p:nvPicPr>
        <p:blipFill>
          <a:blip r:embed="rId3"/>
          <a:stretch>
            <a:fillRect/>
          </a:stretch>
        </p:blipFill>
        <p:spPr>
          <a:xfrm>
            <a:off x="6865913" y="1268810"/>
            <a:ext cx="4438360" cy="5434285"/>
          </a:xfrm>
          <a:prstGeom prst="rect">
            <a:avLst/>
          </a:prstGeom>
        </p:spPr>
      </p:pic>
    </p:spTree>
    <p:extLst>
      <p:ext uri="{BB962C8B-B14F-4D97-AF65-F5344CB8AC3E}">
        <p14:creationId xmlns:p14="http://schemas.microsoft.com/office/powerpoint/2010/main" val="3908823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1D9C-12B0-436A-AC79-D59DBCBB88DE}"/>
              </a:ext>
            </a:extLst>
          </p:cNvPr>
          <p:cNvSpPr>
            <a:spLocks noGrp="1"/>
          </p:cNvSpPr>
          <p:nvPr>
            <p:ph type="title"/>
          </p:nvPr>
        </p:nvSpPr>
        <p:spPr/>
        <p:txBody>
          <a:bodyPr/>
          <a:lstStyle/>
          <a:p>
            <a:r>
              <a:rPr lang="en-US" dirty="0"/>
              <a:t>AI can be your most powerful tool</a:t>
            </a:r>
          </a:p>
        </p:txBody>
      </p:sp>
      <p:pic>
        <p:nvPicPr>
          <p:cNvPr id="6" name="Picture 5">
            <a:extLst>
              <a:ext uri="{FF2B5EF4-FFF2-40B4-BE49-F238E27FC236}">
                <a16:creationId xmlns:a16="http://schemas.microsoft.com/office/drawing/2014/main" id="{5FE6D52A-A133-44AE-9610-42A68077592A}"/>
              </a:ext>
            </a:extLst>
          </p:cNvPr>
          <p:cNvPicPr>
            <a:picLocks noChangeAspect="1"/>
          </p:cNvPicPr>
          <p:nvPr/>
        </p:nvPicPr>
        <p:blipFill rotWithShape="1">
          <a:blip r:embed="rId3"/>
          <a:srcRect l="12408" t="22642" r="13258" b="8554"/>
          <a:stretch/>
        </p:blipFill>
        <p:spPr>
          <a:xfrm>
            <a:off x="5957108" y="1302774"/>
            <a:ext cx="5645359" cy="5225449"/>
          </a:xfrm>
          <a:prstGeom prst="rect">
            <a:avLst/>
          </a:prstGeom>
        </p:spPr>
      </p:pic>
      <p:sp>
        <p:nvSpPr>
          <p:cNvPr id="7" name="Text Placeholder 5">
            <a:extLst>
              <a:ext uri="{FF2B5EF4-FFF2-40B4-BE49-F238E27FC236}">
                <a16:creationId xmlns:a16="http://schemas.microsoft.com/office/drawing/2014/main" id="{8EA82279-16B5-41D1-BEDB-5DDA40FB7372}"/>
              </a:ext>
            </a:extLst>
          </p:cNvPr>
          <p:cNvSpPr>
            <a:spLocks noGrp="1"/>
          </p:cNvSpPr>
          <p:nvPr>
            <p:ph sz="quarter" idx="10"/>
          </p:nvPr>
        </p:nvSpPr>
        <p:spPr>
          <a:xfrm>
            <a:off x="600854" y="2201862"/>
            <a:ext cx="4803883" cy="3289555"/>
          </a:xfrm>
        </p:spPr>
        <p:txBody>
          <a:bodyPr/>
          <a:lstStyle/>
          <a:p>
            <a:pPr>
              <a:spcBef>
                <a:spcPts val="0"/>
              </a:spcBef>
              <a:spcAft>
                <a:spcPts val="1200"/>
              </a:spcAft>
            </a:pPr>
            <a:r>
              <a:rPr lang="en-US" sz="2244" dirty="0"/>
              <a:t>AI based on deep learning can produce excellent results in a variety of use cases.</a:t>
            </a:r>
          </a:p>
          <a:p>
            <a:pPr>
              <a:spcBef>
                <a:spcPts val="0"/>
              </a:spcBef>
              <a:spcAft>
                <a:spcPts val="1200"/>
              </a:spcAft>
            </a:pPr>
            <a:r>
              <a:rPr lang="en-US" sz="2244" dirty="0"/>
              <a:t>With Azure Cognitive Services, the cost, time, and expertise usually required by deep learning is not an issue.</a:t>
            </a:r>
          </a:p>
          <a:p>
            <a:pPr>
              <a:spcBef>
                <a:spcPts val="0"/>
              </a:spcBef>
              <a:spcAft>
                <a:spcPts val="1200"/>
              </a:spcAft>
            </a:pPr>
            <a:r>
              <a:rPr lang="en-US" sz="2244" dirty="0"/>
              <a:t>You can easily incorporate AI into your apps via APIs.</a:t>
            </a:r>
          </a:p>
        </p:txBody>
      </p:sp>
    </p:spTree>
    <p:extLst>
      <p:ext uri="{BB962C8B-B14F-4D97-AF65-F5344CB8AC3E}">
        <p14:creationId xmlns:p14="http://schemas.microsoft.com/office/powerpoint/2010/main" val="2200852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AI Platform</a:t>
            </a:r>
          </a:p>
        </p:txBody>
      </p:sp>
      <p:pic>
        <p:nvPicPr>
          <p:cNvPr id="3" name="Picture 2">
            <a:extLst>
              <a:ext uri="{FF2B5EF4-FFF2-40B4-BE49-F238E27FC236}">
                <a16:creationId xmlns:a16="http://schemas.microsoft.com/office/drawing/2014/main" id="{BEA632B0-0D7A-430B-9CC1-93D2D75260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1669" y="1356326"/>
            <a:ext cx="11733136" cy="4723730"/>
          </a:xfrm>
          <a:prstGeom prst="rect">
            <a:avLst/>
          </a:prstGeom>
        </p:spPr>
      </p:pic>
      <p:sp>
        <p:nvSpPr>
          <p:cNvPr id="4" name="TextBox 3">
            <a:extLst>
              <a:ext uri="{FF2B5EF4-FFF2-40B4-BE49-F238E27FC236}">
                <a16:creationId xmlns:a16="http://schemas.microsoft.com/office/drawing/2014/main" id="{C274227F-E37B-45E6-B80A-CA677257E87F}"/>
              </a:ext>
            </a:extLst>
          </p:cNvPr>
          <p:cNvSpPr txBox="1"/>
          <p:nvPr/>
        </p:nvSpPr>
        <p:spPr>
          <a:xfrm>
            <a:off x="8782895" y="4600952"/>
            <a:ext cx="766069" cy="560318"/>
          </a:xfrm>
          <a:prstGeom prst="rect">
            <a:avLst/>
          </a:prstGeom>
          <a:solidFill>
            <a:srgbClr val="007BD3"/>
          </a:solidFill>
        </p:spPr>
        <p:txBody>
          <a:bodyPr wrap="square" lIns="0" tIns="0" rIns="0" bIns="0" rtlCol="0">
            <a:spAutoFit/>
          </a:bodyPr>
          <a:lstStyle/>
          <a:p>
            <a:pPr algn="ctr">
              <a:lnSpc>
                <a:spcPct val="90000"/>
              </a:lnSpc>
              <a:spcAft>
                <a:spcPts val="612"/>
              </a:spcAft>
            </a:pPr>
            <a:endParaRPr lang="en-US" sz="816">
              <a:solidFill>
                <a:schemeClr val="bg1"/>
              </a:solidFill>
            </a:endParaRPr>
          </a:p>
          <a:p>
            <a:pPr algn="ctr">
              <a:lnSpc>
                <a:spcPct val="90000"/>
              </a:lnSpc>
              <a:spcAft>
                <a:spcPts val="612"/>
              </a:spcAft>
            </a:pPr>
            <a:r>
              <a:rPr lang="en-US" sz="1224" err="1">
                <a:solidFill>
                  <a:schemeClr val="bg1"/>
                </a:solidFill>
              </a:rPr>
              <a:t>PyTorch</a:t>
            </a:r>
            <a:endParaRPr lang="en-US" sz="1224">
              <a:solidFill>
                <a:schemeClr val="bg1"/>
              </a:solidFill>
            </a:endParaRPr>
          </a:p>
          <a:p>
            <a:pPr>
              <a:lnSpc>
                <a:spcPct val="90000"/>
              </a:lnSpc>
              <a:spcAft>
                <a:spcPts val="612"/>
              </a:spcAft>
            </a:pPr>
            <a:endParaRPr lang="en-US" sz="816">
              <a:solidFill>
                <a:schemeClr val="bg1"/>
              </a:solidFill>
            </a:endParaRPr>
          </a:p>
        </p:txBody>
      </p:sp>
      <p:sp>
        <p:nvSpPr>
          <p:cNvPr id="5" name="Rectangle 4">
            <a:extLst>
              <a:ext uri="{FF2B5EF4-FFF2-40B4-BE49-F238E27FC236}">
                <a16:creationId xmlns:a16="http://schemas.microsoft.com/office/drawing/2014/main" id="{D278B133-1A7F-4E63-AE0B-3DB68B450CCE}"/>
              </a:ext>
            </a:extLst>
          </p:cNvPr>
          <p:cNvSpPr/>
          <p:nvPr/>
        </p:nvSpPr>
        <p:spPr bwMode="auto">
          <a:xfrm>
            <a:off x="8782895" y="3275214"/>
            <a:ext cx="2820016" cy="39910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EB621324-2A99-4611-887C-C9EA68A40AEF}"/>
              </a:ext>
            </a:extLst>
          </p:cNvPr>
          <p:cNvSpPr/>
          <p:nvPr/>
        </p:nvSpPr>
        <p:spPr bwMode="auto">
          <a:xfrm>
            <a:off x="8660768" y="5286381"/>
            <a:ext cx="2820016" cy="39910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EB0E636B-8302-4568-A178-DD8A246EC91E}"/>
              </a:ext>
            </a:extLst>
          </p:cNvPr>
          <p:cNvSpPr txBox="1"/>
          <p:nvPr/>
        </p:nvSpPr>
        <p:spPr>
          <a:xfrm>
            <a:off x="10892353" y="2710201"/>
            <a:ext cx="865991" cy="345817"/>
          </a:xfrm>
          <a:prstGeom prst="rect">
            <a:avLst/>
          </a:prstGeom>
          <a:solidFill>
            <a:srgbClr val="007BD3"/>
          </a:solidFill>
        </p:spPr>
        <p:txBody>
          <a:bodyPr wrap="square" lIns="0" tIns="0" rIns="0" bIns="0" rtlCol="0">
            <a:spAutoFit/>
          </a:bodyPr>
          <a:lstStyle/>
          <a:p>
            <a:pPr algn="ctr">
              <a:lnSpc>
                <a:spcPct val="90000"/>
              </a:lnSpc>
              <a:spcAft>
                <a:spcPts val="612"/>
              </a:spcAft>
            </a:pPr>
            <a:r>
              <a:rPr lang="en-US" sz="1224">
                <a:solidFill>
                  <a:schemeClr val="bg1"/>
                </a:solidFill>
              </a:rPr>
              <a:t>Azure Notebooks</a:t>
            </a:r>
          </a:p>
        </p:txBody>
      </p:sp>
      <p:sp>
        <p:nvSpPr>
          <p:cNvPr id="8" name="TextBox 7">
            <a:extLst>
              <a:ext uri="{FF2B5EF4-FFF2-40B4-BE49-F238E27FC236}">
                <a16:creationId xmlns:a16="http://schemas.microsoft.com/office/drawing/2014/main" id="{A5F54925-DFED-477A-B9A1-282A088CB7A8}"/>
              </a:ext>
            </a:extLst>
          </p:cNvPr>
          <p:cNvSpPr txBox="1"/>
          <p:nvPr/>
        </p:nvSpPr>
        <p:spPr>
          <a:xfrm>
            <a:off x="10892353" y="4723690"/>
            <a:ext cx="865991" cy="345817"/>
          </a:xfrm>
          <a:prstGeom prst="rect">
            <a:avLst/>
          </a:prstGeom>
          <a:solidFill>
            <a:srgbClr val="007BD3"/>
          </a:solidFill>
        </p:spPr>
        <p:txBody>
          <a:bodyPr wrap="square" lIns="0" tIns="0" rIns="0" bIns="0" rtlCol="0">
            <a:spAutoFit/>
          </a:bodyPr>
          <a:lstStyle/>
          <a:p>
            <a:pPr algn="ctr">
              <a:lnSpc>
                <a:spcPct val="90000"/>
              </a:lnSpc>
              <a:spcAft>
                <a:spcPts val="612"/>
              </a:spcAft>
            </a:pPr>
            <a:r>
              <a:rPr lang="en-US" sz="1224">
                <a:solidFill>
                  <a:schemeClr val="bg1"/>
                </a:solidFill>
              </a:rPr>
              <a:t>Sci-kit </a:t>
            </a:r>
            <a:br>
              <a:rPr lang="en-US" sz="1224">
                <a:solidFill>
                  <a:schemeClr val="bg1"/>
                </a:solidFill>
              </a:rPr>
            </a:br>
            <a:r>
              <a:rPr lang="en-US" sz="1224">
                <a:solidFill>
                  <a:schemeClr val="bg1"/>
                </a:solidFill>
              </a:rPr>
              <a:t>Learn</a:t>
            </a:r>
          </a:p>
        </p:txBody>
      </p:sp>
      <p:sp>
        <p:nvSpPr>
          <p:cNvPr id="9" name="Rectangle 8">
            <a:extLst>
              <a:ext uri="{FF2B5EF4-FFF2-40B4-BE49-F238E27FC236}">
                <a16:creationId xmlns:a16="http://schemas.microsoft.com/office/drawing/2014/main" id="{386C90EC-A9BB-444E-A882-BA20CC3B2F60}"/>
              </a:ext>
            </a:extLst>
          </p:cNvPr>
          <p:cNvSpPr/>
          <p:nvPr/>
        </p:nvSpPr>
        <p:spPr bwMode="auto">
          <a:xfrm>
            <a:off x="10221839" y="4269861"/>
            <a:ext cx="1050364" cy="266459"/>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AB028C4E-C384-495A-9475-E22746512886}"/>
              </a:ext>
            </a:extLst>
          </p:cNvPr>
          <p:cNvSpPr/>
          <p:nvPr/>
        </p:nvSpPr>
        <p:spPr>
          <a:xfrm>
            <a:off x="351668" y="6400389"/>
            <a:ext cx="11191240" cy="382308"/>
          </a:xfrm>
          <a:prstGeom prst="rect">
            <a:avLst/>
          </a:prstGeom>
        </p:spPr>
        <p:txBody>
          <a:bodyPr wrap="square">
            <a:spAutoFit/>
          </a:bodyPr>
          <a:lstStyle/>
          <a:p>
            <a:r>
              <a:rPr lang="en-US" sz="1836" u="sng">
                <a:solidFill>
                  <a:schemeClr val="accent1"/>
                </a:solidFill>
              </a:rPr>
              <a:t>https://</a:t>
            </a:r>
            <a:r>
              <a:rPr lang="en-US" sz="1836" u="sng" err="1">
                <a:solidFill>
                  <a:schemeClr val="accent1"/>
                </a:solidFill>
              </a:rPr>
              <a:t>docs.microsoft.com</a:t>
            </a:r>
            <a:r>
              <a:rPr lang="en-US" sz="1836" u="sng">
                <a:solidFill>
                  <a:schemeClr val="accent1"/>
                </a:solidFill>
              </a:rPr>
              <a:t>/learn/modules/choose-data-science-option-in-azure/2-ml-options-on-azure</a:t>
            </a:r>
          </a:p>
        </p:txBody>
      </p:sp>
    </p:spTree>
    <p:custDataLst>
      <p:tags r:id="rId1"/>
    </p:custDataLst>
    <p:extLst>
      <p:ext uri="{BB962C8B-B14F-4D97-AF65-F5344CB8AC3E}">
        <p14:creationId xmlns:p14="http://schemas.microsoft.com/office/powerpoint/2010/main" val="27487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A699-D2E7-2441-A624-20E71B7A0D76}"/>
              </a:ext>
            </a:extLst>
          </p:cNvPr>
          <p:cNvSpPr>
            <a:spLocks noGrp="1"/>
          </p:cNvSpPr>
          <p:nvPr>
            <p:ph type="title"/>
          </p:nvPr>
        </p:nvSpPr>
        <p:spPr/>
        <p:txBody>
          <a:bodyPr/>
          <a:lstStyle/>
          <a:p>
            <a:r>
              <a:rPr lang="en-US" dirty="0"/>
              <a:t>Other Tools: Azure Notebooks</a:t>
            </a:r>
          </a:p>
        </p:txBody>
      </p:sp>
      <p:sp>
        <p:nvSpPr>
          <p:cNvPr id="3" name="Content Placeholder 2">
            <a:extLst>
              <a:ext uri="{FF2B5EF4-FFF2-40B4-BE49-F238E27FC236}">
                <a16:creationId xmlns:a16="http://schemas.microsoft.com/office/drawing/2014/main" id="{DAF5D7FA-3753-4547-B56F-C7F1FED092D7}"/>
              </a:ext>
            </a:extLst>
          </p:cNvPr>
          <p:cNvSpPr>
            <a:spLocks noGrp="1"/>
          </p:cNvSpPr>
          <p:nvPr>
            <p:ph sz="quarter" idx="10"/>
          </p:nvPr>
        </p:nvSpPr>
        <p:spPr>
          <a:xfrm>
            <a:off x="599139" y="6577183"/>
            <a:ext cx="12324697" cy="649388"/>
          </a:xfrm>
        </p:spPr>
        <p:txBody>
          <a:bodyPr/>
          <a:lstStyle/>
          <a:p>
            <a:pPr marL="0" indent="0">
              <a:buNone/>
            </a:pPr>
            <a:r>
              <a:rPr lang="en-US" sz="1632" dirty="0">
                <a:hlinkClick r:id="rId3"/>
              </a:rPr>
              <a:t>https://docs.microsoft.com/en-us/learn/modules/analyze-climate-data-with-azure-notebooks/1-create-an-azure-notebook</a:t>
            </a:r>
            <a:endParaRPr lang="en-US" sz="1428" dirty="0"/>
          </a:p>
        </p:txBody>
      </p:sp>
      <p:pic>
        <p:nvPicPr>
          <p:cNvPr id="2050" name="Picture 2" descr="Running a code cell">
            <a:extLst>
              <a:ext uri="{FF2B5EF4-FFF2-40B4-BE49-F238E27FC236}">
                <a16:creationId xmlns:a16="http://schemas.microsoft.com/office/drawing/2014/main" id="{AD1BF8F8-816D-42FD-A233-829947373F0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94852" y="1332291"/>
            <a:ext cx="9446770" cy="4696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944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0700-5A7E-EF4B-BFC7-689A312285E1}"/>
              </a:ext>
            </a:extLst>
          </p:cNvPr>
          <p:cNvSpPr>
            <a:spLocks noGrp="1"/>
          </p:cNvSpPr>
          <p:nvPr>
            <p:ph type="title"/>
          </p:nvPr>
        </p:nvSpPr>
        <p:spPr>
          <a:xfrm>
            <a:off x="600855" y="466301"/>
            <a:ext cx="12018182" cy="565027"/>
          </a:xfrm>
        </p:spPr>
        <p:txBody>
          <a:bodyPr/>
          <a:lstStyle/>
          <a:p>
            <a:r>
              <a:rPr lang="en-US" dirty="0"/>
              <a:t>Other Tools: Azure Machine Learning Services</a:t>
            </a:r>
          </a:p>
        </p:txBody>
      </p:sp>
      <p:pic>
        <p:nvPicPr>
          <p:cNvPr id="1028" name="Picture 4">
            <a:extLst>
              <a:ext uri="{FF2B5EF4-FFF2-40B4-BE49-F238E27FC236}">
                <a16:creationId xmlns:a16="http://schemas.microsoft.com/office/drawing/2014/main" id="{6FCF928F-86DC-4CFC-B315-737EA0831B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4347" y="1376701"/>
            <a:ext cx="9587780" cy="527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101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0700-5A7E-EF4B-BFC7-689A312285E1}"/>
              </a:ext>
            </a:extLst>
          </p:cNvPr>
          <p:cNvSpPr>
            <a:spLocks noGrp="1"/>
          </p:cNvSpPr>
          <p:nvPr>
            <p:ph type="title"/>
          </p:nvPr>
        </p:nvSpPr>
        <p:spPr>
          <a:xfrm>
            <a:off x="600855" y="466301"/>
            <a:ext cx="11237870" cy="565027"/>
          </a:xfrm>
        </p:spPr>
        <p:txBody>
          <a:bodyPr/>
          <a:lstStyle/>
          <a:p>
            <a:r>
              <a:rPr lang="en-US"/>
              <a:t>Other Tools: Data Science Virtual Machine</a:t>
            </a:r>
          </a:p>
        </p:txBody>
      </p:sp>
      <p:pic>
        <p:nvPicPr>
          <p:cNvPr id="9" name="Picture 8">
            <a:extLst>
              <a:ext uri="{FF2B5EF4-FFF2-40B4-BE49-F238E27FC236}">
                <a16:creationId xmlns:a16="http://schemas.microsoft.com/office/drawing/2014/main" id="{B24E3F83-CC2C-450B-A5ED-F48D97A87D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7621" y="1291107"/>
            <a:ext cx="8198586" cy="5237116"/>
          </a:xfrm>
          <a:prstGeom prst="rect">
            <a:avLst/>
          </a:prstGeom>
        </p:spPr>
      </p:pic>
    </p:spTree>
    <p:extLst>
      <p:ext uri="{BB962C8B-B14F-4D97-AF65-F5344CB8AC3E}">
        <p14:creationId xmlns:p14="http://schemas.microsoft.com/office/powerpoint/2010/main" val="24413667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57544" y="5782997"/>
            <a:ext cx="5666811" cy="990628"/>
          </a:xfrm>
          <a:prstGeom prst="rect">
            <a:avLst/>
          </a:prstGeom>
        </p:spPr>
        <p:txBody>
          <a:bodyPr wrap="none">
            <a:spAutoFit/>
          </a:bodyPr>
          <a:lstStyle/>
          <a:p>
            <a:pPr algn="ctr"/>
            <a:r>
              <a:rPr lang="en-US" sz="2856" u="sng" dirty="0">
                <a:solidFill>
                  <a:srgbClr val="007BD3"/>
                </a:solidFill>
              </a:rPr>
              <a:t>developer.microsoft.com/reactor</a:t>
            </a:r>
            <a:r>
              <a:rPr lang="en-US" sz="2856" dirty="0">
                <a:solidFill>
                  <a:srgbClr val="007BD3"/>
                </a:solidFill>
              </a:rPr>
              <a:t>/</a:t>
            </a:r>
          </a:p>
          <a:p>
            <a:pPr algn="ctr"/>
            <a:r>
              <a:rPr lang="en-US" sz="2856" dirty="0">
                <a:solidFill>
                  <a:srgbClr val="007BD3"/>
                </a:solidFill>
              </a:rPr>
              <a:t>@</a:t>
            </a:r>
            <a:r>
              <a:rPr lang="en-US" sz="2856" dirty="0" err="1">
                <a:solidFill>
                  <a:srgbClr val="007BD3"/>
                </a:solidFill>
              </a:rPr>
              <a:t>MSFTReactor</a:t>
            </a:r>
            <a:r>
              <a:rPr lang="en-US" sz="2856"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72750" y="3148968"/>
            <a:ext cx="4236401" cy="23909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51675" y="3067747"/>
            <a:ext cx="3424756" cy="25775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415335" y="3148968"/>
            <a:ext cx="3586394" cy="2390930"/>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3037311" y="245609"/>
            <a:ext cx="6361853" cy="290335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1081098" y="6361686"/>
            <a:ext cx="1354495" cy="6328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04395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en-US" dirty="0"/>
              <a:t>Further Learning in AI…</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96712" y="1463669"/>
            <a:ext cx="11238194" cy="5786392"/>
          </a:xfrm>
        </p:spPr>
        <p:txBody>
          <a:bodyPr/>
          <a:lstStyle/>
          <a:p>
            <a:pPr>
              <a:spcBef>
                <a:spcPts val="0"/>
              </a:spcBef>
              <a:spcAft>
                <a:spcPts val="1224"/>
              </a:spcAft>
            </a:pPr>
            <a:r>
              <a:rPr lang="en-US" sz="3264" dirty="0"/>
              <a:t>Microsoft Learn has free learning in a cloud sandbox:</a:t>
            </a:r>
          </a:p>
          <a:p>
            <a:pPr lvl="1">
              <a:spcBef>
                <a:spcPts val="0"/>
              </a:spcBef>
              <a:spcAft>
                <a:spcPts val="1200"/>
              </a:spcAft>
              <a:buSzPct val="100000"/>
            </a:pPr>
            <a:r>
              <a:rPr lang="en-US" sz="2400" dirty="0"/>
              <a:t>Process and classify images with the Azure Cognitive Vision Services</a:t>
            </a:r>
            <a:br>
              <a:rPr lang="en-US" sz="2400" dirty="0"/>
            </a:br>
            <a:r>
              <a:rPr lang="en-US" dirty="0">
                <a:hlinkClick r:id="rId2"/>
              </a:rPr>
              <a:t>docs.microsoft.com/learn/paths/classify-images-with-vision-services/</a:t>
            </a:r>
            <a:endParaRPr lang="en-US" dirty="0"/>
          </a:p>
          <a:p>
            <a:pPr lvl="1">
              <a:spcBef>
                <a:spcPts val="0"/>
              </a:spcBef>
              <a:spcAft>
                <a:spcPts val="1200"/>
              </a:spcAft>
              <a:buSzPct val="100000"/>
            </a:pPr>
            <a:r>
              <a:rPr lang="en-US" sz="2400" dirty="0"/>
              <a:t>Evaluate text with Azure Cognitive Language Services</a:t>
            </a:r>
            <a:br>
              <a:rPr lang="en-US" sz="2400" dirty="0"/>
            </a:br>
            <a:r>
              <a:rPr lang="en-US" dirty="0">
                <a:hlinkClick r:id="rId3"/>
              </a:rPr>
              <a:t>docs.microsoft.com/learn/paths/evaluate-text-with-language-services/</a:t>
            </a:r>
            <a:endParaRPr lang="en-US" dirty="0"/>
          </a:p>
          <a:p>
            <a:pPr lvl="1">
              <a:spcBef>
                <a:spcPts val="0"/>
              </a:spcBef>
              <a:spcAft>
                <a:spcPts val="1200"/>
              </a:spcAft>
              <a:buSzPct val="100000"/>
            </a:pPr>
            <a:r>
              <a:rPr lang="en-US" sz="2400" dirty="0"/>
              <a:t>Process and translate speech with Azure Cognitive Speech Services</a:t>
            </a:r>
            <a:br>
              <a:rPr lang="en-US" sz="2400" dirty="0"/>
            </a:br>
            <a:r>
              <a:rPr lang="en-US" dirty="0">
                <a:hlinkClick r:id="rId4"/>
              </a:rPr>
              <a:t>docs.microsoft.com/en-us/learn/paths/translate-speech-with-speech-services/ </a:t>
            </a:r>
            <a:endParaRPr lang="en-US" sz="2400" dirty="0"/>
          </a:p>
          <a:p>
            <a:pPr lvl="1">
              <a:spcBef>
                <a:spcPts val="0"/>
              </a:spcBef>
              <a:spcAft>
                <a:spcPts val="1200"/>
              </a:spcAft>
              <a:buSzPct val="100000"/>
            </a:pPr>
            <a:r>
              <a:rPr lang="en-US" sz="2400" dirty="0"/>
              <a:t>Learn more about what Azure can do:</a:t>
            </a:r>
            <a:br>
              <a:rPr lang="en-US" sz="2400" dirty="0"/>
            </a:br>
            <a:r>
              <a:rPr lang="en-US" dirty="0">
                <a:hlinkClick r:id="rId5"/>
              </a:rPr>
              <a:t>docs.microsoft.com/learn/paths/azure-fundamentals/</a:t>
            </a:r>
            <a:endParaRPr lang="en-US" dirty="0"/>
          </a:p>
          <a:p>
            <a:pPr lvl="1">
              <a:spcBef>
                <a:spcPts val="0"/>
              </a:spcBef>
              <a:spcAft>
                <a:spcPts val="1200"/>
              </a:spcAft>
              <a:buSzPct val="100000"/>
            </a:pPr>
            <a:r>
              <a:rPr lang="en-US" sz="2400" dirty="0"/>
              <a:t>All modules in AI Engineer category</a:t>
            </a:r>
            <a:br>
              <a:rPr lang="en-US" sz="2400" dirty="0"/>
            </a:br>
            <a:r>
              <a:rPr lang="en-US" dirty="0">
                <a:hlinkClick r:id="rId6"/>
              </a:rPr>
              <a:t>docs.microsoft.com/en-us/learn/browse/?roles=ai-engineer</a:t>
            </a:r>
            <a:endParaRPr lang="en-US" dirty="0"/>
          </a:p>
          <a:p>
            <a:pPr lvl="1">
              <a:spcBef>
                <a:spcPts val="0"/>
              </a:spcBef>
              <a:spcAft>
                <a:spcPts val="1200"/>
              </a:spcAft>
              <a:buSzPct val="100000"/>
            </a:pPr>
            <a:r>
              <a:rPr lang="en-US" sz="2400" dirty="0"/>
              <a:t>Python for Beginners YouTube series</a:t>
            </a:r>
            <a:br>
              <a:rPr lang="en-US" sz="2400" dirty="0"/>
            </a:br>
            <a:r>
              <a:rPr lang="en-US" dirty="0">
                <a:hlinkClick r:id="rId7"/>
              </a:rPr>
              <a:t>https://www.youtube.com/playlist?list=PLlrxD0HtieHhS8VzuMCfQD4uJ9yne1mE6</a:t>
            </a:r>
            <a:endParaRPr lang="en-US" sz="2400" dirty="0"/>
          </a:p>
          <a:p>
            <a:pPr lvl="1"/>
            <a:endParaRPr lang="en-US" sz="2448" dirty="0"/>
          </a:p>
        </p:txBody>
      </p:sp>
    </p:spTree>
    <p:extLst>
      <p:ext uri="{BB962C8B-B14F-4D97-AF65-F5344CB8AC3E}">
        <p14:creationId xmlns:p14="http://schemas.microsoft.com/office/powerpoint/2010/main" val="17854135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en-US" dirty="0"/>
              <a:t>Role-based Microsoft certs:</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96712" y="1497630"/>
            <a:ext cx="6688123" cy="4756174"/>
          </a:xfrm>
        </p:spPr>
        <p:txBody>
          <a:bodyPr/>
          <a:lstStyle/>
          <a:p>
            <a:pPr marL="0" indent="0">
              <a:buNone/>
            </a:pPr>
            <a:r>
              <a:rPr lang="en-US" sz="3264" dirty="0"/>
              <a:t>In AI:</a:t>
            </a:r>
            <a:endParaRPr lang="en-US" sz="3264" dirty="0">
              <a:hlinkClick r:id="" action="ppaction://noaction"/>
            </a:endParaRPr>
          </a:p>
          <a:p>
            <a:r>
              <a:rPr lang="en-US" sz="3264" dirty="0">
                <a:hlinkClick r:id="rId2"/>
              </a:rPr>
              <a:t>Azure AI Engineer Associate</a:t>
            </a:r>
            <a:endParaRPr lang="en-US" sz="3264" dirty="0"/>
          </a:p>
          <a:p>
            <a:r>
              <a:rPr lang="en-US" sz="3264" dirty="0">
                <a:hlinkClick r:id="rId3"/>
              </a:rPr>
              <a:t>Azure Developer Associate</a:t>
            </a:r>
            <a:endParaRPr lang="en-US" sz="3264" dirty="0"/>
          </a:p>
          <a:p>
            <a:r>
              <a:rPr lang="en-US" sz="3264" dirty="0">
                <a:hlinkClick r:id="rId4"/>
              </a:rPr>
              <a:t>Azure Fundamentals</a:t>
            </a:r>
            <a:endParaRPr lang="en-US" sz="3264" dirty="0"/>
          </a:p>
          <a:p>
            <a:pPr marL="0" indent="0">
              <a:buNone/>
            </a:pPr>
            <a:endParaRPr lang="en-US" sz="3264" dirty="0"/>
          </a:p>
          <a:p>
            <a:pPr marL="0" indent="0">
              <a:buNone/>
            </a:pPr>
            <a:r>
              <a:rPr lang="en-US" sz="3264" dirty="0"/>
              <a:t>Also…</a:t>
            </a:r>
          </a:p>
          <a:p>
            <a:r>
              <a:rPr lang="en-US" sz="3264" dirty="0">
                <a:hlinkClick r:id="rId5"/>
              </a:rPr>
              <a:t>Azure Data Engineer Associate</a:t>
            </a:r>
            <a:endParaRPr lang="en-US" sz="3264" dirty="0"/>
          </a:p>
          <a:p>
            <a:r>
              <a:rPr lang="en-US" sz="3264" dirty="0">
                <a:hlinkClick r:id="rId6"/>
              </a:rPr>
              <a:t>Azure Data Scientist Associate</a:t>
            </a:r>
            <a:endParaRPr lang="en-US" sz="3264" dirty="0"/>
          </a:p>
          <a:p>
            <a:pPr lvl="1"/>
            <a:endParaRPr lang="en-US" sz="2448" dirty="0"/>
          </a:p>
        </p:txBody>
      </p:sp>
      <p:pic>
        <p:nvPicPr>
          <p:cNvPr id="5" name="Picture Placeholder 7" descr="A screen shot of a computer&#10;&#10;Description automatically generated">
            <a:extLst>
              <a:ext uri="{FF2B5EF4-FFF2-40B4-BE49-F238E27FC236}">
                <a16:creationId xmlns:a16="http://schemas.microsoft.com/office/drawing/2014/main" id="{04159FAE-9199-42FA-8336-F1352B1658A8}"/>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7666037" y="-1"/>
            <a:ext cx="6994525" cy="6994525"/>
          </a:xfrm>
          <a:prstGeom prst="rect">
            <a:avLst/>
          </a:prstGeom>
        </p:spPr>
      </p:pic>
    </p:spTree>
    <p:extLst>
      <p:ext uri="{BB962C8B-B14F-4D97-AF65-F5344CB8AC3E}">
        <p14:creationId xmlns:p14="http://schemas.microsoft.com/office/powerpoint/2010/main" val="26085050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57544" y="5782997"/>
            <a:ext cx="5666811" cy="990628"/>
          </a:xfrm>
          <a:prstGeom prst="rect">
            <a:avLst/>
          </a:prstGeom>
        </p:spPr>
        <p:txBody>
          <a:bodyPr wrap="none">
            <a:spAutoFit/>
          </a:bodyPr>
          <a:lstStyle/>
          <a:p>
            <a:pPr algn="ctr"/>
            <a:r>
              <a:rPr lang="en-US" sz="2856" u="sng" dirty="0">
                <a:solidFill>
                  <a:srgbClr val="007BD3"/>
                </a:solidFill>
              </a:rPr>
              <a:t>developer.microsoft.com/reactor</a:t>
            </a:r>
            <a:r>
              <a:rPr lang="en-US" sz="2856" dirty="0">
                <a:solidFill>
                  <a:srgbClr val="007BD3"/>
                </a:solidFill>
              </a:rPr>
              <a:t>/</a:t>
            </a:r>
          </a:p>
          <a:p>
            <a:pPr algn="ctr"/>
            <a:r>
              <a:rPr lang="en-US" sz="2856" dirty="0">
                <a:solidFill>
                  <a:srgbClr val="007BD3"/>
                </a:solidFill>
              </a:rPr>
              <a:t>@</a:t>
            </a:r>
            <a:r>
              <a:rPr lang="en-US" sz="2856" dirty="0" err="1">
                <a:solidFill>
                  <a:srgbClr val="007BD3"/>
                </a:solidFill>
              </a:rPr>
              <a:t>MSFTReactor</a:t>
            </a:r>
            <a:r>
              <a:rPr lang="en-US" sz="2856"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72750" y="3148968"/>
            <a:ext cx="4236401" cy="23909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51675" y="3067747"/>
            <a:ext cx="3424756" cy="25775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415335" y="3148968"/>
            <a:ext cx="3586394" cy="2390930"/>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3037311" y="245609"/>
            <a:ext cx="6361853" cy="290335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1081098" y="6361686"/>
            <a:ext cx="1354495" cy="6328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1304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274637" y="2582862"/>
            <a:ext cx="10576047" cy="2179058"/>
          </a:xfrm>
        </p:spPr>
        <p:txBody>
          <a:bodyPr/>
          <a:lstStyle/>
          <a:p>
            <a:r>
              <a:rPr lang="en-US" dirty="0"/>
              <a:t>Appendix </a:t>
            </a:r>
            <a:br>
              <a:rPr lang="en-US" dirty="0"/>
            </a:br>
            <a:r>
              <a:rPr lang="en-US" dirty="0"/>
              <a:t>(Labs Q&amp;A slides)</a:t>
            </a:r>
          </a:p>
        </p:txBody>
      </p:sp>
    </p:spTree>
    <p:extLst>
      <p:ext uri="{BB962C8B-B14F-4D97-AF65-F5344CB8AC3E}">
        <p14:creationId xmlns:p14="http://schemas.microsoft.com/office/powerpoint/2010/main" val="48587715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4"/>
          <p:cNvSpPr>
            <a:spLocks noGrp="1"/>
          </p:cNvSpPr>
          <p:nvPr>
            <p:ph type="body" sz="quarter" idx="12"/>
          </p:nvPr>
        </p:nvSpPr>
        <p:spPr>
          <a:xfrm>
            <a:off x="273049" y="4000183"/>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Section 2</a:t>
            </a:r>
          </a:p>
        </p:txBody>
      </p:sp>
      <p:sp>
        <p:nvSpPr>
          <p:cNvPr id="17" name="Title 1"/>
          <p:cNvSpPr>
            <a:spLocks noGrp="1"/>
          </p:cNvSpPr>
          <p:nvPr>
            <p:ph type="title"/>
          </p:nvPr>
        </p:nvSpPr>
        <p:spPr>
          <a:xfrm>
            <a:off x="273049" y="982662"/>
            <a:ext cx="8436348" cy="1097280"/>
          </a:xfrm>
          <a:noFill/>
        </p:spPr>
        <p:txBody>
          <a:bodyPr lIns="91440" tIns="91440" rIns="91440" bIns="91440" anchor="t" anchorCtr="0"/>
          <a:lstStyle>
            <a:lvl1pPr>
              <a:defRPr sz="6000" spc="-80" baseline="0">
                <a:solidFill>
                  <a:srgbClr val="0072C6"/>
                </a:solidFill>
              </a:defRPr>
            </a:lvl1pPr>
          </a:lstStyle>
          <a:p>
            <a:r>
              <a:rPr lang="en-US" dirty="0"/>
              <a:t>Azure Computer Vision and Language Services Hands-on</a:t>
            </a:r>
          </a:p>
        </p:txBody>
      </p:sp>
    </p:spTree>
    <p:extLst>
      <p:ext uri="{BB962C8B-B14F-4D97-AF65-F5344CB8AC3E}">
        <p14:creationId xmlns:p14="http://schemas.microsoft.com/office/powerpoint/2010/main" val="638958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Cognitive Vision and Language Services</a:t>
            </a:r>
          </a:p>
        </p:txBody>
      </p:sp>
      <p:sp>
        <p:nvSpPr>
          <p:cNvPr id="6" name="Text Placeholder 5"/>
          <p:cNvSpPr>
            <a:spLocks noGrp="1"/>
          </p:cNvSpPr>
          <p:nvPr>
            <p:ph type="body" sz="quarter" idx="10"/>
          </p:nvPr>
        </p:nvSpPr>
        <p:spPr>
          <a:xfrm>
            <a:off x="366590" y="1371600"/>
            <a:ext cx="11702660" cy="4184859"/>
          </a:xfrm>
        </p:spPr>
        <p:txBody>
          <a:bodyPr/>
          <a:lstStyle/>
          <a:p>
            <a:r>
              <a:rPr lang="en-US" b="1" dirty="0"/>
              <a:t>What you will accomplish</a:t>
            </a:r>
          </a:p>
          <a:p>
            <a:pPr>
              <a:buSzPct val="100000"/>
            </a:pPr>
            <a:r>
              <a:rPr lang="en-US" sz="2448" dirty="0"/>
              <a:t>Set up a development environment to use Azure Cognitive Services.</a:t>
            </a:r>
          </a:p>
          <a:p>
            <a:pPr>
              <a:buSzPct val="100000"/>
            </a:pPr>
            <a:r>
              <a:rPr lang="en-US" sz="2448" dirty="0"/>
              <a:t>Learn (or refresh) enough Python and Flask to build the web application.</a:t>
            </a:r>
          </a:p>
          <a:p>
            <a:pPr>
              <a:buSzPct val="100000"/>
            </a:pPr>
            <a:r>
              <a:rPr lang="en-US" sz="2448" dirty="0"/>
              <a:t>Use Flask to build a page that accepts photo uploads.</a:t>
            </a:r>
          </a:p>
          <a:p>
            <a:pPr>
              <a:buSzPct val="100000"/>
            </a:pPr>
            <a:r>
              <a:rPr lang="en-US" sz="2448" dirty="0"/>
              <a:t>Call the Computer Vision API to extract text from photos.</a:t>
            </a:r>
          </a:p>
          <a:p>
            <a:pPr>
              <a:buSzPct val="100000"/>
            </a:pPr>
            <a:r>
              <a:rPr lang="en-US" sz="2448" dirty="0"/>
              <a:t>Use the Translator Text API to translate text extracted from photos.</a:t>
            </a:r>
          </a:p>
          <a:p>
            <a:pPr>
              <a:buSzPct val="100000"/>
            </a:pPr>
            <a:r>
              <a:rPr lang="en-US" sz="2448" dirty="0"/>
              <a:t>Deploy the application to Azure.</a:t>
            </a:r>
          </a:p>
          <a:p>
            <a:pPr>
              <a:spcBef>
                <a:spcPts val="1836"/>
              </a:spcBef>
            </a:pPr>
            <a:r>
              <a:rPr lang="en-US" b="1" dirty="0"/>
              <a:t>Assumptions</a:t>
            </a:r>
          </a:p>
          <a:p>
            <a:r>
              <a:rPr lang="en-US" sz="2448" dirty="0"/>
              <a:t>Experience programming in some computer language</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1482033" y="5263868"/>
            <a:ext cx="9472405" cy="461111"/>
          </a:xfrm>
        </p:spPr>
        <p:txBody>
          <a:bodyPr/>
          <a:lstStyle/>
          <a:p>
            <a:pPr algn="ctr"/>
            <a:r>
              <a:rPr lang="en-US" sz="3264" dirty="0"/>
              <a:t>Dual-use AI: can support business or pleasure travel</a:t>
            </a:r>
          </a:p>
        </p:txBody>
      </p:sp>
      <p:pic>
        <p:nvPicPr>
          <p:cNvPr id="6" name="Picture 5">
            <a:extLst>
              <a:ext uri="{FF2B5EF4-FFF2-40B4-BE49-F238E27FC236}">
                <a16:creationId xmlns:a16="http://schemas.microsoft.com/office/drawing/2014/main" id="{F7B32F33-ED3A-40D2-A3DD-D9ACAE3C1B11}"/>
              </a:ext>
            </a:extLst>
          </p:cNvPr>
          <p:cNvPicPr>
            <a:picLocks noChangeAspect="1"/>
          </p:cNvPicPr>
          <p:nvPr/>
        </p:nvPicPr>
        <p:blipFill>
          <a:blip r:embed="rId4"/>
          <a:stretch>
            <a:fillRect/>
          </a:stretch>
        </p:blipFill>
        <p:spPr>
          <a:xfrm>
            <a:off x="330357" y="2014165"/>
            <a:ext cx="11775760" cy="2487289"/>
          </a:xfrm>
          <a:prstGeom prst="rect">
            <a:avLst/>
          </a:prstGeom>
        </p:spPr>
      </p:pic>
    </p:spTree>
    <p:custDataLst>
      <p:tags r:id="rId1"/>
    </p:custDataLst>
    <p:extLst>
      <p:ext uri="{BB962C8B-B14F-4D97-AF65-F5344CB8AC3E}">
        <p14:creationId xmlns:p14="http://schemas.microsoft.com/office/powerpoint/2010/main" val="80971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Services</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528" y="2115358"/>
            <a:ext cx="3730413" cy="373041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1907" y="1724345"/>
            <a:ext cx="1165754" cy="1165754"/>
          </a:xfrm>
          <a:prstGeom prst="rect">
            <a:avLst/>
          </a:prstGeom>
        </p:spPr>
      </p:pic>
      <p:sp>
        <p:nvSpPr>
          <p:cNvPr id="9" name="TextBox 8"/>
          <p:cNvSpPr txBox="1"/>
          <p:nvPr/>
        </p:nvSpPr>
        <p:spPr>
          <a:xfrm>
            <a:off x="6523042" y="3079322"/>
            <a:ext cx="2467510" cy="814325"/>
          </a:xfrm>
          <a:prstGeom prst="rect">
            <a:avLst/>
          </a:prstGeom>
          <a:noFill/>
        </p:spPr>
        <p:txBody>
          <a:bodyPr wrap="square" rtlCol="0">
            <a:spAutoFit/>
          </a:bodyPr>
          <a:lstStyle/>
          <a:p>
            <a:pPr algn="ctr"/>
            <a:r>
              <a:rPr lang="en-US" sz="1836" dirty="0"/>
              <a:t>Web Apps</a:t>
            </a:r>
          </a:p>
          <a:p>
            <a:pPr algn="ctr"/>
            <a:r>
              <a:rPr lang="en-US" sz="1428" dirty="0"/>
              <a:t>Build, deploy, and scale fast. Supports Windows or Linux.</a:t>
            </a:r>
          </a:p>
        </p:txBody>
      </p:sp>
      <p:sp>
        <p:nvSpPr>
          <p:cNvPr id="10" name="TextBox 9"/>
          <p:cNvSpPr txBox="1"/>
          <p:nvPr/>
        </p:nvSpPr>
        <p:spPr>
          <a:xfrm>
            <a:off x="8977189" y="3079322"/>
            <a:ext cx="2279287" cy="814325"/>
          </a:xfrm>
          <a:prstGeom prst="rect">
            <a:avLst/>
          </a:prstGeom>
          <a:noFill/>
        </p:spPr>
        <p:txBody>
          <a:bodyPr wrap="square" rtlCol="0">
            <a:spAutoFit/>
          </a:bodyPr>
          <a:lstStyle/>
          <a:p>
            <a:pPr algn="ctr"/>
            <a:r>
              <a:rPr lang="en-US" sz="1836" dirty="0"/>
              <a:t>Mobile Apps</a:t>
            </a:r>
          </a:p>
          <a:p>
            <a:pPr algn="ctr"/>
            <a:r>
              <a:rPr lang="en-US" sz="1428" dirty="0"/>
              <a:t>Build for iOS, Android, </a:t>
            </a:r>
            <a:br>
              <a:rPr lang="en-US" sz="1428" dirty="0"/>
            </a:br>
            <a:r>
              <a:rPr lang="en-US" sz="1428" dirty="0"/>
              <a:t>and Windows</a:t>
            </a:r>
          </a:p>
        </p:txBody>
      </p:sp>
      <p:sp>
        <p:nvSpPr>
          <p:cNvPr id="11" name="TextBox 10"/>
          <p:cNvSpPr txBox="1"/>
          <p:nvPr/>
        </p:nvSpPr>
        <p:spPr>
          <a:xfrm>
            <a:off x="6620184" y="5439669"/>
            <a:ext cx="2370367" cy="1096839"/>
          </a:xfrm>
          <a:prstGeom prst="rect">
            <a:avLst/>
          </a:prstGeom>
          <a:noFill/>
        </p:spPr>
        <p:txBody>
          <a:bodyPr wrap="square" rtlCol="0">
            <a:spAutoFit/>
          </a:bodyPr>
          <a:lstStyle/>
          <a:p>
            <a:pPr algn="ctr"/>
            <a:r>
              <a:rPr lang="en-US" sz="1836" dirty="0"/>
              <a:t>Web Apps for Containers</a:t>
            </a:r>
          </a:p>
          <a:p>
            <a:pPr algn="ctr"/>
            <a:r>
              <a:rPr lang="en-US" sz="1428" dirty="0"/>
              <a:t>Deploy containerized versions of your app</a:t>
            </a:r>
          </a:p>
        </p:txBody>
      </p:sp>
      <p:sp>
        <p:nvSpPr>
          <p:cNvPr id="12" name="TextBox 11"/>
          <p:cNvSpPr txBox="1"/>
          <p:nvPr/>
        </p:nvSpPr>
        <p:spPr>
          <a:xfrm>
            <a:off x="8990551" y="5439670"/>
            <a:ext cx="2370367" cy="830536"/>
          </a:xfrm>
          <a:prstGeom prst="rect">
            <a:avLst/>
          </a:prstGeom>
          <a:noFill/>
        </p:spPr>
        <p:txBody>
          <a:bodyPr wrap="square" rtlCol="0">
            <a:spAutoFit/>
          </a:bodyPr>
          <a:lstStyle/>
          <a:p>
            <a:pPr algn="ctr"/>
            <a:r>
              <a:rPr lang="en-US" sz="1836" dirty="0"/>
              <a:t>API Apps</a:t>
            </a:r>
          </a:p>
          <a:p>
            <a:pPr algn="ctr"/>
            <a:r>
              <a:rPr lang="en-US" sz="1428" dirty="0"/>
              <a:t>Build and consume APIs in the Cloud</a:t>
            </a:r>
          </a:p>
        </p:txBody>
      </p:sp>
      <p:cxnSp>
        <p:nvCxnSpPr>
          <p:cNvPr id="13" name="Straight Connector 12"/>
          <p:cNvCxnSpPr/>
          <p:nvPr/>
        </p:nvCxnSpPr>
        <p:spPr>
          <a:xfrm>
            <a:off x="8977189" y="2501553"/>
            <a:ext cx="0" cy="2797810"/>
          </a:xfrm>
          <a:prstGeom prst="line">
            <a:avLst/>
          </a:prstGeom>
          <a:ln>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977189" y="2570431"/>
            <a:ext cx="0" cy="2797810"/>
          </a:xfrm>
          <a:prstGeom prst="line">
            <a:avLst/>
          </a:prstGeom>
          <a:ln>
            <a:solidFill>
              <a:srgbClr val="0072C6"/>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460435" y="2115358"/>
            <a:ext cx="626230" cy="3730414"/>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pic>
        <p:nvPicPr>
          <p:cNvPr id="19" name="Picture 18">
            <a:extLst>
              <a:ext uri="{FF2B5EF4-FFF2-40B4-BE49-F238E27FC236}">
                <a16:creationId xmlns:a16="http://schemas.microsoft.com/office/drawing/2014/main" id="{4BF76B15-EC5E-4B09-80F0-6B4DC727B07C}"/>
              </a:ext>
            </a:extLst>
          </p:cNvPr>
          <p:cNvPicPr>
            <a:picLocks noChangeAspect="1"/>
          </p:cNvPicPr>
          <p:nvPr/>
        </p:nvPicPr>
        <p:blipFill>
          <a:blip r:embed="rId5"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9558465" y="1709754"/>
            <a:ext cx="1165754" cy="1165754"/>
          </a:xfrm>
          <a:prstGeom prst="rect">
            <a:avLst/>
          </a:prstGeom>
        </p:spPr>
      </p:pic>
      <p:pic>
        <p:nvPicPr>
          <p:cNvPr id="20" name="Picture 19">
            <a:extLst>
              <a:ext uri="{FF2B5EF4-FFF2-40B4-BE49-F238E27FC236}">
                <a16:creationId xmlns:a16="http://schemas.microsoft.com/office/drawing/2014/main" id="{DB811490-3644-4C5C-8CFE-1CD814C4D371}"/>
              </a:ext>
            </a:extLst>
          </p:cNvPr>
          <p:cNvPicPr>
            <a:picLocks noChangeAspect="1"/>
          </p:cNvPicPr>
          <p:nvPr/>
        </p:nvPicPr>
        <p:blipFill>
          <a:blip r:embed="rId6"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7226417" y="4070102"/>
            <a:ext cx="1165754" cy="1165754"/>
          </a:xfrm>
          <a:prstGeom prst="rect">
            <a:avLst/>
          </a:prstGeom>
        </p:spPr>
      </p:pic>
      <p:pic>
        <p:nvPicPr>
          <p:cNvPr id="21" name="Picture 20">
            <a:extLst>
              <a:ext uri="{FF2B5EF4-FFF2-40B4-BE49-F238E27FC236}">
                <a16:creationId xmlns:a16="http://schemas.microsoft.com/office/drawing/2014/main" id="{D8ED652A-2872-4C33-A641-6D67EBC81267}"/>
              </a:ext>
            </a:extLst>
          </p:cNvPr>
          <p:cNvPicPr>
            <a:picLocks noChangeAspect="1"/>
          </p:cNvPicPr>
          <p:nvPr/>
        </p:nvPicPr>
        <p:blipFill>
          <a:blip r:embed="rId7"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9558465" y="4119018"/>
            <a:ext cx="1165754" cy="1165754"/>
          </a:xfrm>
          <a:prstGeom prst="rect">
            <a:avLst/>
          </a:prstGeom>
        </p:spPr>
      </p:pic>
    </p:spTree>
    <p:extLst>
      <p:ext uri="{BB962C8B-B14F-4D97-AF65-F5344CB8AC3E}">
        <p14:creationId xmlns:p14="http://schemas.microsoft.com/office/powerpoint/2010/main" val="2718515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really that easy.</a:t>
            </a:r>
          </a:p>
        </p:txBody>
      </p:sp>
      <p:pic>
        <p:nvPicPr>
          <p:cNvPr id="1026" name="Picture 2" descr="Sample app running in Azure">
            <a:extLst>
              <a:ext uri="{FF2B5EF4-FFF2-40B4-BE49-F238E27FC236}">
                <a16:creationId xmlns:a16="http://schemas.microsoft.com/office/drawing/2014/main" id="{086D7C21-2E41-4FE6-A9C5-DA85872A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900" y="1820862"/>
            <a:ext cx="7139789" cy="21910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mple app running in Azure">
            <a:extLst>
              <a:ext uri="{FF2B5EF4-FFF2-40B4-BE49-F238E27FC236}">
                <a16:creationId xmlns:a16="http://schemas.microsoft.com/office/drawing/2014/main" id="{7C598458-DA3E-473E-823C-210BE163D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00" y="4193857"/>
            <a:ext cx="7139789"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48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agenda</a:t>
            </a:r>
          </a:p>
        </p:txBody>
      </p:sp>
      <p:graphicFrame>
        <p:nvGraphicFramePr>
          <p:cNvPr id="7" name="Table 6">
            <a:extLst>
              <a:ext uri="{FF2B5EF4-FFF2-40B4-BE49-F238E27FC236}">
                <a16:creationId xmlns:a16="http://schemas.microsoft.com/office/drawing/2014/main" id="{2F3428CD-5A84-4254-AFF0-43ED61FA1CD8}"/>
              </a:ext>
            </a:extLst>
          </p:cNvPr>
          <p:cNvGraphicFramePr>
            <a:graphicFrameLocks noGrp="1"/>
          </p:cNvGraphicFramePr>
          <p:nvPr>
            <p:extLst>
              <p:ext uri="{D42A27DB-BD31-4B8C-83A1-F6EECF244321}">
                <p14:modId xmlns:p14="http://schemas.microsoft.com/office/powerpoint/2010/main" val="2168265827"/>
              </p:ext>
            </p:extLst>
          </p:nvPr>
        </p:nvGraphicFramePr>
        <p:xfrm>
          <a:off x="2524210" y="1492165"/>
          <a:ext cx="7388054" cy="4787365"/>
        </p:xfrm>
        <a:graphic>
          <a:graphicData uri="http://schemas.openxmlformats.org/drawingml/2006/table">
            <a:tbl>
              <a:tblPr/>
              <a:tblGrid>
                <a:gridCol w="1255627">
                  <a:extLst>
                    <a:ext uri="{9D8B030D-6E8A-4147-A177-3AD203B41FA5}">
                      <a16:colId xmlns:a16="http://schemas.microsoft.com/office/drawing/2014/main" val="3651171279"/>
                    </a:ext>
                  </a:extLst>
                </a:gridCol>
                <a:gridCol w="6132427">
                  <a:extLst>
                    <a:ext uri="{9D8B030D-6E8A-4147-A177-3AD203B41FA5}">
                      <a16:colId xmlns:a16="http://schemas.microsoft.com/office/drawing/2014/main" val="1805750929"/>
                    </a:ext>
                  </a:extLst>
                </a:gridCol>
              </a:tblGrid>
              <a:tr h="435215">
                <a:tc>
                  <a:txBody>
                    <a:bodyPr/>
                    <a:lstStyle/>
                    <a:p>
                      <a:pPr fontAlgn="t"/>
                      <a:r>
                        <a:rPr lang="en-US" sz="1600" b="0" dirty="0">
                          <a:solidFill>
                            <a:schemeClr val="bg1"/>
                          </a:solidFill>
                          <a:effectLst/>
                          <a:latin typeface="Segoe UI" panose="020B0502040204020203" pitchFamily="34" charset="0"/>
                        </a:rPr>
                        <a:t>09:00</a:t>
                      </a:r>
                    </a:p>
                  </a:txBody>
                  <a:tcPr marL="186521" marR="21397" marT="93260" marB="93260">
                    <a:lnL>
                      <a:noFill/>
                    </a:lnL>
                    <a:lnR>
                      <a:noFill/>
                    </a:lnR>
                    <a:lnT>
                      <a:noFill/>
                    </a:lnT>
                    <a:lnB w="9525" cap="flat" cmpd="sng" algn="ctr">
                      <a:solidFill>
                        <a:srgbClr val="FFFFFF"/>
                      </a:solidFill>
                      <a:prstDash val="solid"/>
                      <a:round/>
                      <a:headEnd type="none" w="med" len="med"/>
                      <a:tailEnd type="none" w="med" len="med"/>
                    </a:lnB>
                    <a:solidFill>
                      <a:srgbClr val="0072C6"/>
                    </a:solidFill>
                  </a:tcPr>
                </a:tc>
                <a:tc>
                  <a:txBody>
                    <a:bodyPr/>
                    <a:lstStyle/>
                    <a:p>
                      <a:pPr fontAlgn="t"/>
                      <a:r>
                        <a:rPr lang="en-US" sz="1600" b="0" dirty="0">
                          <a:solidFill>
                            <a:srgbClr val="5F5F5F"/>
                          </a:solidFill>
                          <a:effectLst/>
                          <a:latin typeface="Segoe UI" panose="020B0502040204020203" pitchFamily="34" charset="0"/>
                        </a:rPr>
                        <a:t>Gather, set-up your dev environment!</a:t>
                      </a:r>
                    </a:p>
                  </a:txBody>
                  <a:tcPr marL="186521" marR="186521" marT="93260" marB="93260">
                    <a:lnL>
                      <a:noFill/>
                    </a:lnL>
                    <a:lnR>
                      <a:noFill/>
                    </a:lnR>
                    <a:lnT>
                      <a:noFill/>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254674405"/>
                  </a:ext>
                </a:extLst>
              </a:tr>
              <a:tr h="435215">
                <a:tc>
                  <a:txBody>
                    <a:bodyPr/>
                    <a:lstStyle/>
                    <a:p>
                      <a:pPr fontAlgn="t"/>
                      <a:r>
                        <a:rPr lang="en-US" sz="1600" b="0" dirty="0">
                          <a:solidFill>
                            <a:schemeClr val="bg1"/>
                          </a:solidFill>
                          <a:effectLst/>
                          <a:latin typeface="Segoe UI" panose="020B0502040204020203" pitchFamily="34" charset="0"/>
                        </a:rPr>
                        <a:t>09:15 am</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2C6"/>
                    </a:solidFill>
                  </a:tcPr>
                </a:tc>
                <a:tc>
                  <a:txBody>
                    <a:bodyPr/>
                    <a:lstStyle/>
                    <a:p>
                      <a:pPr fontAlgn="t"/>
                      <a:r>
                        <a:rPr lang="en-US" sz="1600" b="0" dirty="0">
                          <a:solidFill>
                            <a:srgbClr val="5F5F5F"/>
                          </a:solidFill>
                          <a:effectLst/>
                          <a:latin typeface="Segoe UI" panose="020B0502040204020203" pitchFamily="34" charset="0"/>
                        </a:rPr>
                        <a:t>Overview of AI</a:t>
                      </a:r>
                    </a:p>
                  </a:txBody>
                  <a:tcPr marL="186521" marR="186521"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460065548"/>
                  </a:ext>
                </a:extLst>
              </a:tr>
              <a:tr h="435215">
                <a:tc>
                  <a:txBody>
                    <a:bodyPr/>
                    <a:lstStyle/>
                    <a:p>
                      <a:pPr fontAlgn="t"/>
                      <a:r>
                        <a:rPr lang="en-US" sz="1600" b="0" dirty="0">
                          <a:solidFill>
                            <a:schemeClr val="bg1"/>
                          </a:solidFill>
                          <a:effectLst/>
                          <a:latin typeface="Segoe UI" panose="020B0502040204020203" pitchFamily="34" charset="0"/>
                        </a:rPr>
                        <a:t>10:00 am</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2C6"/>
                    </a:solidFill>
                  </a:tcPr>
                </a:tc>
                <a:tc>
                  <a:txBody>
                    <a:bodyPr/>
                    <a:lstStyle/>
                    <a:p>
                      <a:pPr fontAlgn="t"/>
                      <a:r>
                        <a:rPr lang="en-US" sz="1600" b="0" dirty="0">
                          <a:solidFill>
                            <a:srgbClr val="5F5F5F"/>
                          </a:solidFill>
                          <a:effectLst/>
                          <a:latin typeface="Segoe UI" panose="020B0502040204020203" pitchFamily="34" charset="0"/>
                        </a:rPr>
                        <a:t>Using Computer Vision and Translator Text (part 1)</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763263695"/>
                  </a:ext>
                </a:extLst>
              </a:tr>
              <a:tr h="435215">
                <a:tc>
                  <a:txBody>
                    <a:bodyPr/>
                    <a:lstStyle/>
                    <a:p>
                      <a:pPr fontAlgn="t"/>
                      <a:r>
                        <a:rPr lang="en-US" sz="1600" b="0" dirty="0">
                          <a:solidFill>
                            <a:schemeClr val="bg1"/>
                          </a:solidFill>
                          <a:effectLst/>
                          <a:latin typeface="Segoe UI" panose="020B0502040204020203" pitchFamily="34" charset="0"/>
                        </a:rPr>
                        <a:t>11:00 am</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2C6"/>
                    </a:solidFill>
                  </a:tcPr>
                </a:tc>
                <a:tc>
                  <a:txBody>
                    <a:bodyPr/>
                    <a:lstStyle/>
                    <a:p>
                      <a:pPr fontAlgn="t"/>
                      <a:r>
                        <a:rPr lang="en-US" sz="1600" b="0" dirty="0">
                          <a:solidFill>
                            <a:srgbClr val="5F5F5F"/>
                          </a:solidFill>
                          <a:effectLst/>
                          <a:latin typeface="Segoe UI" panose="020B0502040204020203" pitchFamily="34" charset="0"/>
                        </a:rPr>
                        <a:t>10-minute break</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656621471"/>
                  </a:ext>
                </a:extLst>
              </a:tr>
              <a:tr h="435215">
                <a:tc>
                  <a:txBody>
                    <a:bodyPr/>
                    <a:lstStyle/>
                    <a:p>
                      <a:pPr fontAlgn="t"/>
                      <a:r>
                        <a:rPr lang="en-US" sz="1600" b="0" dirty="0">
                          <a:solidFill>
                            <a:schemeClr val="bg1"/>
                          </a:solidFill>
                          <a:effectLst/>
                          <a:latin typeface="Segoe UI" panose="020B0502040204020203" pitchFamily="34" charset="0"/>
                        </a:rPr>
                        <a:t>11:10 am</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2C6"/>
                    </a:solidFill>
                  </a:tcPr>
                </a:tc>
                <a:tc>
                  <a:txBody>
                    <a:bodyPr/>
                    <a:lstStyle/>
                    <a:p>
                      <a:pPr fontAlgn="t"/>
                      <a:r>
                        <a:rPr lang="en-US" sz="1600" b="0" dirty="0">
                          <a:solidFill>
                            <a:srgbClr val="5F5F5F"/>
                          </a:solidFill>
                          <a:effectLst/>
                          <a:latin typeface="Segoe UI" panose="020B0502040204020203" pitchFamily="34" charset="0"/>
                        </a:rPr>
                        <a:t>Using Computer Vision and Translator Text (part 2)</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766619942"/>
                  </a:ext>
                </a:extLst>
              </a:tr>
              <a:tr h="435215">
                <a:tc>
                  <a:txBody>
                    <a:bodyPr/>
                    <a:lstStyle/>
                    <a:p>
                      <a:pPr fontAlgn="t"/>
                      <a:r>
                        <a:rPr lang="en-US" sz="1600" b="0" dirty="0">
                          <a:solidFill>
                            <a:schemeClr val="bg1"/>
                          </a:solidFill>
                          <a:effectLst/>
                          <a:latin typeface="Segoe UI" panose="020B0502040204020203" pitchFamily="34" charset="0"/>
                        </a:rPr>
                        <a:t>12:30 pm</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2C6"/>
                    </a:solidFill>
                  </a:tcPr>
                </a:tc>
                <a:tc>
                  <a:txBody>
                    <a:bodyPr/>
                    <a:lstStyle/>
                    <a:p>
                      <a:pPr fontAlgn="t"/>
                      <a:r>
                        <a:rPr lang="en-US" sz="1600" b="0" dirty="0">
                          <a:solidFill>
                            <a:srgbClr val="5F5F5F"/>
                          </a:solidFill>
                          <a:effectLst/>
                          <a:latin typeface="Segoe UI" panose="020B0502040204020203" pitchFamily="34" charset="0"/>
                        </a:rPr>
                        <a:t>Lunch break</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68368709"/>
                  </a:ext>
                </a:extLst>
              </a:tr>
              <a:tr h="435215">
                <a:tc>
                  <a:txBody>
                    <a:bodyPr/>
                    <a:lstStyle/>
                    <a:p>
                      <a:pPr fontAlgn="t"/>
                      <a:r>
                        <a:rPr lang="en-US" sz="1600" b="0" dirty="0">
                          <a:solidFill>
                            <a:schemeClr val="bg1"/>
                          </a:solidFill>
                          <a:effectLst/>
                          <a:latin typeface="Segoe UI" panose="020B0502040204020203" pitchFamily="34" charset="0"/>
                        </a:rPr>
                        <a:t>1:15 pm</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2C6"/>
                    </a:solidFill>
                  </a:tcPr>
                </a:tc>
                <a:tc>
                  <a:txBody>
                    <a:bodyPr/>
                    <a:lstStyle/>
                    <a:p>
                      <a:pPr fontAlgn="t"/>
                      <a:r>
                        <a:rPr lang="en-US" sz="1600" b="0" dirty="0">
                          <a:solidFill>
                            <a:srgbClr val="5F5F5F"/>
                          </a:solidFill>
                          <a:effectLst/>
                          <a:latin typeface="Segoe UI" panose="020B0502040204020203" pitchFamily="34" charset="0"/>
                        </a:rPr>
                        <a:t>Face Identification with Face API (part 1)</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136703190"/>
                  </a:ext>
                </a:extLst>
              </a:tr>
              <a:tr h="435215">
                <a:tc>
                  <a:txBody>
                    <a:bodyPr/>
                    <a:lstStyle/>
                    <a:p>
                      <a:pPr fontAlgn="t"/>
                      <a:r>
                        <a:rPr lang="en-US" sz="1600" b="0" dirty="0">
                          <a:solidFill>
                            <a:schemeClr val="bg1"/>
                          </a:solidFill>
                          <a:effectLst/>
                          <a:latin typeface="Segoe UI" panose="020B0502040204020203" pitchFamily="34" charset="0"/>
                        </a:rPr>
                        <a:t>2:35 pm</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2C6"/>
                    </a:solidFill>
                  </a:tcPr>
                </a:tc>
                <a:tc>
                  <a:txBody>
                    <a:bodyPr/>
                    <a:lstStyle/>
                    <a:p>
                      <a:pPr fontAlgn="t"/>
                      <a:r>
                        <a:rPr lang="en-US" sz="1600" b="0" dirty="0">
                          <a:solidFill>
                            <a:srgbClr val="5F5F5F"/>
                          </a:solidFill>
                          <a:effectLst/>
                          <a:latin typeface="Segoe UI" panose="020B0502040204020203" pitchFamily="34" charset="0"/>
                        </a:rPr>
                        <a:t>10-minute break</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89782897"/>
                  </a:ext>
                </a:extLst>
              </a:tr>
              <a:tr h="435215">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chemeClr val="bg1"/>
                          </a:solidFill>
                          <a:effectLst/>
                          <a:latin typeface="Segoe UI" panose="020B0502040204020203" pitchFamily="34" charset="0"/>
                        </a:rPr>
                        <a:t>2:45 pm</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2C6"/>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Face Identification with Face API (part 2)</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47790478"/>
                  </a:ext>
                </a:extLst>
              </a:tr>
              <a:tr h="435215">
                <a:tc>
                  <a:txBody>
                    <a:bodyPr/>
                    <a:lstStyle/>
                    <a:p>
                      <a:pPr fontAlgn="t"/>
                      <a:r>
                        <a:rPr lang="en-US" sz="1600" b="0" dirty="0">
                          <a:solidFill>
                            <a:schemeClr val="bg1"/>
                          </a:solidFill>
                          <a:effectLst/>
                          <a:latin typeface="Segoe UI" panose="020B0502040204020203" pitchFamily="34" charset="0"/>
                        </a:rPr>
                        <a:t>3:30 pm</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2C6"/>
                    </a:solidFill>
                  </a:tcPr>
                </a:tc>
                <a:tc>
                  <a:txBody>
                    <a:bodyPr/>
                    <a:lstStyle/>
                    <a:p>
                      <a:pPr fontAlgn="t"/>
                      <a:r>
                        <a:rPr lang="en-US" sz="1600" b="0" dirty="0">
                          <a:solidFill>
                            <a:srgbClr val="5F5F5F"/>
                          </a:solidFill>
                          <a:effectLst/>
                          <a:latin typeface="Segoe UI" panose="020B0502040204020203" pitchFamily="34" charset="0"/>
                        </a:rPr>
                        <a:t>Wrap-up and next steps</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843618065"/>
                  </a:ext>
                </a:extLst>
              </a:tr>
              <a:tr h="435215">
                <a:tc>
                  <a:txBody>
                    <a:bodyPr/>
                    <a:lstStyle/>
                    <a:p>
                      <a:pPr fontAlgn="t"/>
                      <a:r>
                        <a:rPr lang="en-US" sz="1600" b="0" dirty="0">
                          <a:solidFill>
                            <a:schemeClr val="bg1"/>
                          </a:solidFill>
                          <a:effectLst/>
                          <a:latin typeface="Segoe UI" panose="020B0502040204020203" pitchFamily="34" charset="0"/>
                        </a:rPr>
                        <a:t>4:00 pm</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72C6"/>
                    </a:solidFill>
                  </a:tcPr>
                </a:tc>
                <a:tc>
                  <a:txBody>
                    <a:bodyPr/>
                    <a:lstStyle/>
                    <a:p>
                      <a:pPr fontAlgn="t"/>
                      <a:r>
                        <a:rPr lang="en-US" sz="1600" b="0" dirty="0">
                          <a:solidFill>
                            <a:srgbClr val="5F5F5F"/>
                          </a:solidFill>
                          <a:effectLst/>
                          <a:latin typeface="Segoe UI" panose="020B0502040204020203" pitchFamily="34" charset="0"/>
                        </a:rPr>
                        <a:t>Event end</a:t>
                      </a:r>
                    </a:p>
                  </a:txBody>
                  <a:tcPr marL="186521" marR="21397" marT="93260" marB="93260">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762773676"/>
                  </a:ext>
                </a:extLst>
              </a:tr>
            </a:tbl>
          </a:graphicData>
        </a:graphic>
      </p:graphicFrame>
    </p:spTree>
    <p:extLst>
      <p:ext uri="{BB962C8B-B14F-4D97-AF65-F5344CB8AC3E}">
        <p14:creationId xmlns:p14="http://schemas.microsoft.com/office/powerpoint/2010/main" val="80556329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and scale with the cloud</a:t>
            </a:r>
          </a:p>
        </p:txBody>
      </p:sp>
      <p:grpSp>
        <p:nvGrpSpPr>
          <p:cNvPr id="5" name="Group 4"/>
          <p:cNvGrpSpPr/>
          <p:nvPr/>
        </p:nvGrpSpPr>
        <p:grpSpPr>
          <a:xfrm>
            <a:off x="6816059" y="5416336"/>
            <a:ext cx="4020331" cy="1058540"/>
            <a:chOff x="342905" y="5150364"/>
            <a:chExt cx="3941859" cy="1037879"/>
          </a:xfrm>
        </p:grpSpPr>
        <p:sp>
          <p:nvSpPr>
            <p:cNvPr id="6" name="TextBox 5"/>
            <p:cNvSpPr txBox="1"/>
            <p:nvPr/>
          </p:nvSpPr>
          <p:spPr>
            <a:xfrm>
              <a:off x="342905" y="5150364"/>
              <a:ext cx="3941859"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rgbClr val="0072C6">
                      <a:alpha val="99000"/>
                    </a:srgb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Services with micro seasonality trends   </a:t>
              </a:r>
            </a:p>
            <a:p>
              <a:pPr marL="0" lvl="1" defTabSz="1243091" fontAlgn="base">
                <a:spcAft>
                  <a:spcPct val="0"/>
                </a:spcAft>
              </a:pPr>
              <a:r>
                <a:rPr lang="en-US" sz="1224" dirty="0">
                  <a:solidFill>
                    <a:schemeClr val="tx1">
                      <a:alpha val="99000"/>
                    </a:schemeClr>
                  </a:solidFill>
                  <a:ea typeface="Kozuka Gothic Pro R" pitchFamily="34" charset="-128"/>
                </a:rPr>
                <a:t>Peaks due to periodic increased demand</a:t>
              </a:r>
            </a:p>
            <a:p>
              <a:pPr marL="0" lvl="1" defTabSz="1243091" fontAlgn="base">
                <a:spcAft>
                  <a:spcPct val="0"/>
                </a:spcAft>
              </a:pPr>
              <a:r>
                <a:rPr lang="en-US" sz="1224"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505121" y="4225492"/>
            <a:ext cx="3806578" cy="1237991"/>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830591" y="3003947"/>
            <a:ext cx="3898023" cy="1028325"/>
            <a:chOff x="342905" y="3877806"/>
            <a:chExt cx="3821938" cy="1008253"/>
          </a:xfrm>
        </p:grpSpPr>
        <p:sp>
          <p:nvSpPr>
            <p:cNvPr id="17" name="TextBox 16"/>
            <p:cNvSpPr txBox="1"/>
            <p:nvPr/>
          </p:nvSpPr>
          <p:spPr>
            <a:xfrm>
              <a:off x="342905" y="3877806"/>
              <a:ext cx="3821938"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rgbClr val="0072C6">
                      <a:alpha val="99000"/>
                    </a:srgb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Unexpected/unplanned peak in demand  </a:t>
              </a:r>
            </a:p>
            <a:p>
              <a:pPr marL="0" lvl="1" defTabSz="1243091" fontAlgn="base">
                <a:spcAft>
                  <a:spcPct val="0"/>
                </a:spcAft>
              </a:pPr>
              <a:r>
                <a:rPr lang="en-US" sz="1224" dirty="0">
                  <a:solidFill>
                    <a:schemeClr val="tx1">
                      <a:alpha val="99000"/>
                    </a:schemeClr>
                  </a:solidFill>
                  <a:ea typeface="Kozuka Gothic Pro R" pitchFamily="34" charset="-128"/>
                </a:rPr>
                <a:t>Sudden spike impacts performance </a:t>
              </a:r>
            </a:p>
            <a:p>
              <a:pPr marL="0" lvl="1" defTabSz="1243091" fontAlgn="base">
                <a:spcAft>
                  <a:spcPct val="0"/>
                </a:spcAft>
              </a:pPr>
              <a:r>
                <a:rPr lang="en-US" sz="1224"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505121" y="1961500"/>
            <a:ext cx="3821802" cy="1039821"/>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grpSp>
      </p:grpSp>
      <p:grpSp>
        <p:nvGrpSpPr>
          <p:cNvPr id="28" name="Group 27"/>
          <p:cNvGrpSpPr/>
          <p:nvPr/>
        </p:nvGrpSpPr>
        <p:grpSpPr>
          <a:xfrm>
            <a:off x="2158401" y="5415804"/>
            <a:ext cx="3181143" cy="1052573"/>
            <a:chOff x="342905" y="2485579"/>
            <a:chExt cx="3119051" cy="1032028"/>
          </a:xfrm>
        </p:grpSpPr>
        <p:sp>
          <p:nvSpPr>
            <p:cNvPr id="29" name="TextBox 28"/>
            <p:cNvSpPr txBox="1"/>
            <p:nvPr/>
          </p:nvSpPr>
          <p:spPr>
            <a:xfrm>
              <a:off x="342905" y="2485579"/>
              <a:ext cx="3119051"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rgbClr val="0072C6">
                      <a:alpha val="99000"/>
                    </a:srgb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Successful services needs to grow/scale   </a:t>
              </a:r>
            </a:p>
            <a:p>
              <a:pPr marL="0" lvl="1" defTabSz="1243091" fontAlgn="base">
                <a:spcAft>
                  <a:spcPct val="0"/>
                </a:spcAft>
              </a:pPr>
              <a:r>
                <a:rPr lang="en-US" sz="1224" dirty="0">
                  <a:solidFill>
                    <a:schemeClr val="tx1">
                      <a:alpha val="99000"/>
                    </a:schemeClr>
                  </a:solidFill>
                  <a:ea typeface="Kozuka Gothic Pro R" pitchFamily="34" charset="-128"/>
                </a:rPr>
                <a:t>Keeping up w/ growth is big IT challenge </a:t>
              </a:r>
            </a:p>
            <a:p>
              <a:pPr marL="0" lvl="1" defTabSz="1243091" fontAlgn="base">
                <a:spcAft>
                  <a:spcPct val="0"/>
                </a:spcAft>
              </a:pPr>
              <a:r>
                <a:rPr lang="en-US" sz="1224"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833266" y="4411249"/>
            <a:ext cx="3831416" cy="1084028"/>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3256" tIns="46628" rIns="93256" bIns="46628" rtlCol="0" anchor="ctr"/>
            <a:lstStyle/>
            <a:p>
              <a:pPr algn="ctr"/>
              <a:endParaRPr lang="en-US" sz="1836" dirty="0"/>
            </a:p>
          </p:txBody>
        </p:sp>
      </p:grpSp>
      <p:grpSp>
        <p:nvGrpSpPr>
          <p:cNvPr id="37" name="Group 36"/>
          <p:cNvGrpSpPr/>
          <p:nvPr/>
        </p:nvGrpSpPr>
        <p:grpSpPr>
          <a:xfrm>
            <a:off x="2161320" y="3007139"/>
            <a:ext cx="3685647" cy="1019990"/>
            <a:chOff x="342904" y="1233639"/>
            <a:chExt cx="3613707" cy="1000081"/>
          </a:xfrm>
        </p:grpSpPr>
        <p:sp>
          <p:nvSpPr>
            <p:cNvPr id="38" name="TextBox 37"/>
            <p:cNvSpPr txBox="1"/>
            <p:nvPr/>
          </p:nvSpPr>
          <p:spPr>
            <a:xfrm>
              <a:off x="342904" y="1233639"/>
              <a:ext cx="3045807"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rgbClr val="0072C6">
                      <a:alpha val="99000"/>
                    </a:srgb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On &amp; off workloads (e.g. batch job)</a:t>
              </a:r>
            </a:p>
            <a:p>
              <a:pPr marL="0" lvl="1" defTabSz="1243091" fontAlgn="base">
                <a:spcAft>
                  <a:spcPct val="0"/>
                </a:spcAft>
              </a:pPr>
              <a:r>
                <a:rPr lang="en-US" sz="1224" dirty="0">
                  <a:solidFill>
                    <a:schemeClr val="tx1">
                      <a:alpha val="99000"/>
                    </a:schemeClr>
                  </a:solidFill>
                  <a:ea typeface="Kozuka Gothic Pro R" pitchFamily="34" charset="-128"/>
                </a:rPr>
                <a:t>Over provisioned capacity is wasted </a:t>
              </a:r>
            </a:p>
            <a:p>
              <a:pPr marL="0" lvl="1" defTabSz="1243091" fontAlgn="base">
                <a:spcAft>
                  <a:spcPct val="0"/>
                </a:spcAft>
              </a:pPr>
              <a:r>
                <a:rPr lang="en-US" sz="1224"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833264" y="1971064"/>
            <a:ext cx="3831417" cy="1051108"/>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endParaRPr lang="en-US" sz="1122" dirty="0">
                <a:solidFill>
                  <a:schemeClr val="tx1">
                    <a:alpha val="99000"/>
                  </a:schemeClr>
                </a:solidFill>
              </a:endParaRPr>
            </a:p>
            <a:p>
              <a:pPr marL="310799" indent="-310799" algn="ctr" defTabSz="1243193" eaLnBrk="0" fontAlgn="base" hangingPunct="0">
                <a:lnSpc>
                  <a:spcPts val="1087"/>
                </a:lnSpc>
                <a:spcAft>
                  <a:spcPts val="816"/>
                </a:spcAft>
                <a:buClr>
                  <a:srgbClr val="000000"/>
                </a:buClr>
              </a:pPr>
              <a:r>
                <a:rPr lang="en-US" sz="1122" dirty="0">
                  <a:solidFill>
                    <a:schemeClr val="tx1">
                      <a:alpha val="99000"/>
                    </a:schemeClr>
                  </a:solidFill>
                </a:rPr>
                <a:t>Inactivity</a:t>
              </a:r>
            </a:p>
            <a:p>
              <a:pPr marL="310799" indent="-310799" algn="ctr" defTabSz="1243193" eaLnBrk="0" fontAlgn="base" hangingPunct="0">
                <a:lnSpc>
                  <a:spcPts val="1087"/>
                </a:lnSpc>
                <a:spcAft>
                  <a:spcPts val="816"/>
                </a:spcAft>
                <a:buClr>
                  <a:srgbClr val="000000"/>
                </a:buClr>
              </a:pPr>
              <a:r>
                <a:rPr lang="en-US" sz="1122"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does “scale up” vs. “scale out” mean?</a:t>
            </a:r>
          </a:p>
        </p:txBody>
      </p:sp>
      <p:sp>
        <p:nvSpPr>
          <p:cNvPr id="4" name="Rectangle 3"/>
          <p:cNvSpPr/>
          <p:nvPr/>
        </p:nvSpPr>
        <p:spPr>
          <a:xfrm>
            <a:off x="628024" y="1807303"/>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Up</a:t>
            </a:r>
          </a:p>
        </p:txBody>
      </p:sp>
      <p:grpSp>
        <p:nvGrpSpPr>
          <p:cNvPr id="5" name="Group 4"/>
          <p:cNvGrpSpPr/>
          <p:nvPr/>
        </p:nvGrpSpPr>
        <p:grpSpPr>
          <a:xfrm>
            <a:off x="1883160" y="2902579"/>
            <a:ext cx="2657516" cy="932603"/>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28024" y="4128691"/>
            <a:ext cx="4987294" cy="606488"/>
          </a:xfrm>
          <a:prstGeom prst="rect">
            <a:avLst/>
          </a:prstGeom>
        </p:spPr>
        <p:txBody>
          <a:bodyPr wrap="square">
            <a:spAutoFit/>
          </a:bodyPr>
          <a:lstStyle/>
          <a:p>
            <a:pPr algn="ctr"/>
            <a:r>
              <a:rPr lang="en-US" sz="2856" u="sng" dirty="0">
                <a:solidFill>
                  <a:schemeClr val="bg1"/>
                </a:solidFill>
              </a:rPr>
              <a:t>Vary the </a:t>
            </a:r>
            <a:r>
              <a:rPr lang="en-US" sz="3264" u="sng" dirty="0">
                <a:solidFill>
                  <a:schemeClr val="bg1"/>
                </a:solidFill>
              </a:rPr>
              <a:t>VM size</a:t>
            </a:r>
          </a:p>
        </p:txBody>
      </p:sp>
      <p:sp>
        <p:nvSpPr>
          <p:cNvPr id="10" name="Content Placeholder 2"/>
          <p:cNvSpPr txBox="1">
            <a:spLocks/>
          </p:cNvSpPr>
          <p:nvPr/>
        </p:nvSpPr>
        <p:spPr>
          <a:xfrm>
            <a:off x="628024" y="4715709"/>
            <a:ext cx="4987294" cy="1380740"/>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1 Core w/ 1.75 GB RAM </a:t>
            </a:r>
            <a:br>
              <a:rPr lang="en-US" sz="2448" i="1" dirty="0">
                <a:solidFill>
                  <a:schemeClr val="bg1"/>
                </a:solidFill>
              </a:rPr>
            </a:br>
            <a:r>
              <a:rPr lang="en-US" sz="2448" i="1" dirty="0">
                <a:solidFill>
                  <a:schemeClr val="bg1"/>
                </a:solidFill>
              </a:rPr>
              <a:t> 2 Cores w/ 3.5 GB RAM</a:t>
            </a:r>
            <a:br>
              <a:rPr lang="en-US" sz="2448" i="1" dirty="0">
                <a:solidFill>
                  <a:schemeClr val="bg1"/>
                </a:solidFill>
              </a:rPr>
            </a:br>
            <a:r>
              <a:rPr lang="en-US" sz="2448" i="1" dirty="0">
                <a:solidFill>
                  <a:schemeClr val="bg1"/>
                </a:solidFill>
              </a:rPr>
              <a:t> 4 Cores w/ 7 GB RAM</a:t>
            </a:r>
            <a:endParaRPr lang="en-US" sz="1632" i="1" dirty="0">
              <a:solidFill>
                <a:schemeClr val="bg1"/>
              </a:solidFill>
            </a:endParaRPr>
          </a:p>
        </p:txBody>
      </p:sp>
      <p:sp>
        <p:nvSpPr>
          <p:cNvPr id="11" name="Rectangle 10"/>
          <p:cNvSpPr/>
          <p:nvPr/>
        </p:nvSpPr>
        <p:spPr>
          <a:xfrm>
            <a:off x="6854277" y="1807305"/>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Out</a:t>
            </a:r>
          </a:p>
        </p:txBody>
      </p:sp>
      <p:sp>
        <p:nvSpPr>
          <p:cNvPr id="12" name="Rectangle 11"/>
          <p:cNvSpPr/>
          <p:nvPr/>
        </p:nvSpPr>
        <p:spPr>
          <a:xfrm>
            <a:off x="6854277" y="4128691"/>
            <a:ext cx="4987294" cy="606488"/>
          </a:xfrm>
          <a:prstGeom prst="rect">
            <a:avLst/>
          </a:prstGeom>
        </p:spPr>
        <p:txBody>
          <a:bodyPr wrap="square">
            <a:spAutoFit/>
          </a:bodyPr>
          <a:lstStyle/>
          <a:p>
            <a:pPr algn="ctr"/>
            <a:r>
              <a:rPr lang="en-US" sz="2856" u="sng" dirty="0">
                <a:solidFill>
                  <a:schemeClr val="bg1"/>
                </a:solidFill>
              </a:rPr>
              <a:t>Vary the </a:t>
            </a:r>
            <a:r>
              <a:rPr lang="en-US" sz="3264" u="sng" dirty="0">
                <a:solidFill>
                  <a:schemeClr val="bg1"/>
                </a:solidFill>
              </a:rPr>
              <a:t>VM count</a:t>
            </a:r>
          </a:p>
        </p:txBody>
      </p:sp>
      <p:sp>
        <p:nvSpPr>
          <p:cNvPr id="13" name="Content Placeholder 2"/>
          <p:cNvSpPr txBox="1">
            <a:spLocks/>
          </p:cNvSpPr>
          <p:nvPr/>
        </p:nvSpPr>
        <p:spPr>
          <a:xfrm>
            <a:off x="6854277" y="4715709"/>
            <a:ext cx="4987294" cy="13461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Max 3* instances</a:t>
            </a:r>
            <a:br>
              <a:rPr lang="en-US" sz="2448" i="1" dirty="0">
                <a:solidFill>
                  <a:schemeClr val="bg1"/>
                </a:solidFill>
              </a:rPr>
            </a:br>
            <a:r>
              <a:rPr lang="en-US" sz="2448" i="1" dirty="0">
                <a:solidFill>
                  <a:schemeClr val="bg1"/>
                </a:solidFill>
              </a:rPr>
              <a:t>Max 10 instances</a:t>
            </a:r>
            <a:br>
              <a:rPr lang="en-US" sz="2448" i="1" dirty="0">
                <a:solidFill>
                  <a:schemeClr val="bg1"/>
                </a:solidFill>
              </a:rPr>
            </a:br>
            <a:r>
              <a:rPr lang="en-US" sz="2448" i="1" dirty="0">
                <a:solidFill>
                  <a:schemeClr val="bg1"/>
                </a:solidFill>
              </a:rPr>
              <a:t> Max 20/50** instances </a:t>
            </a:r>
            <a:endParaRPr lang="en-US" sz="1836"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2901019"/>
            <a:ext cx="466302" cy="466302"/>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2901019"/>
            <a:ext cx="466302" cy="466302"/>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2901019"/>
            <a:ext cx="466302" cy="466302"/>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2901019"/>
            <a:ext cx="466302" cy="466302"/>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2901019"/>
            <a:ext cx="466302" cy="466302"/>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3501900"/>
            <a:ext cx="466302" cy="466302"/>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3501900"/>
            <a:ext cx="466302" cy="466302"/>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3501900"/>
            <a:ext cx="466302" cy="466302"/>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3501900"/>
            <a:ext cx="466302" cy="466302"/>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3501900"/>
            <a:ext cx="466302" cy="466302"/>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508794" y="1629034"/>
            <a:ext cx="5261740" cy="1176865"/>
          </a:xfrm>
          <a:prstGeom prst="rect">
            <a:avLst/>
          </a:prstGeom>
          <a:ln>
            <a:solidFill>
              <a:schemeClr val="tx1"/>
            </a:solidFill>
          </a:ln>
        </p:spPr>
      </p:pic>
      <p:sp>
        <p:nvSpPr>
          <p:cNvPr id="5" name="Content Placeholder 2"/>
          <p:cNvSpPr txBox="1">
            <a:spLocks/>
          </p:cNvSpPr>
          <p:nvPr/>
        </p:nvSpPr>
        <p:spPr>
          <a:xfrm>
            <a:off x="1155262" y="5413913"/>
            <a:ext cx="4037153" cy="453391"/>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Auto – Schedule &amp; Performance Rules</a:t>
            </a:r>
          </a:p>
        </p:txBody>
      </p:sp>
      <p:sp>
        <p:nvSpPr>
          <p:cNvPr id="6" name="Content Placeholder 2"/>
          <p:cNvSpPr txBox="1">
            <a:spLocks/>
          </p:cNvSpPr>
          <p:nvPr/>
        </p:nvSpPr>
        <p:spPr>
          <a:xfrm>
            <a:off x="1155263" y="1769233"/>
            <a:ext cx="4126580" cy="51506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Manual – Scale via portal or scripts</a:t>
            </a:r>
          </a:p>
        </p:txBody>
      </p:sp>
      <p:sp>
        <p:nvSpPr>
          <p:cNvPr id="7" name="Content Placeholder 2"/>
          <p:cNvSpPr txBox="1">
            <a:spLocks/>
          </p:cNvSpPr>
          <p:nvPr/>
        </p:nvSpPr>
        <p:spPr>
          <a:xfrm>
            <a:off x="1155263" y="3846664"/>
            <a:ext cx="4351511" cy="456033"/>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Auto – CPU Percentage</a:t>
            </a:r>
          </a:p>
        </p:txBody>
      </p:sp>
      <p:pic>
        <p:nvPicPr>
          <p:cNvPr id="8" name="Picture 7"/>
          <p:cNvPicPr>
            <a:picLocks noChangeAspect="1"/>
          </p:cNvPicPr>
          <p:nvPr/>
        </p:nvPicPr>
        <p:blipFill rotWithShape="1">
          <a:blip r:embed="rId4"/>
          <a:srcRect b="6657"/>
          <a:stretch/>
        </p:blipFill>
        <p:spPr>
          <a:xfrm>
            <a:off x="5508793" y="2993126"/>
            <a:ext cx="5261741" cy="2170584"/>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506775" y="5300360"/>
            <a:ext cx="5263759" cy="1203321"/>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664" y="372393"/>
            <a:ext cx="11257584" cy="1351952"/>
          </a:xfrm>
        </p:spPr>
        <p:txBody>
          <a:bodyPr/>
          <a:lstStyle/>
          <a:p>
            <a:r>
              <a:rPr lang="en-US" dirty="0"/>
              <a:t>Deploying your app</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66530" y="2561770"/>
            <a:ext cx="795824" cy="795824"/>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8140" y="4871249"/>
            <a:ext cx="932603" cy="93260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0290" y="4871249"/>
            <a:ext cx="932603" cy="93260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7112" y="2541374"/>
            <a:ext cx="699453" cy="699453"/>
          </a:xfrm>
          <a:prstGeom prst="rect">
            <a:avLst/>
          </a:prstGeom>
        </p:spPr>
      </p:pic>
      <p:cxnSp>
        <p:nvCxnSpPr>
          <p:cNvPr id="8" name="Straight Arrow Connector 7"/>
          <p:cNvCxnSpPr>
            <a:stCxn id="4" idx="2"/>
            <a:endCxn id="5" idx="0"/>
          </p:cNvCxnSpPr>
          <p:nvPr/>
        </p:nvCxnSpPr>
        <p:spPr>
          <a:xfrm>
            <a:off x="5564442" y="3357594"/>
            <a:ext cx="0"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6035178" y="5337550"/>
            <a:ext cx="1675113"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5960" y="2424991"/>
            <a:ext cx="932603" cy="932603"/>
          </a:xfrm>
          <a:prstGeom prst="rect">
            <a:avLst/>
          </a:prstGeom>
        </p:spPr>
      </p:pic>
      <p:cxnSp>
        <p:nvCxnSpPr>
          <p:cNvPr id="11" name="Straight Arrow Connector 10"/>
          <p:cNvCxnSpPr>
            <a:stCxn id="6" idx="0"/>
            <a:endCxn id="10" idx="2"/>
          </p:cNvCxnSpPr>
          <p:nvPr/>
        </p:nvCxnSpPr>
        <p:spPr>
          <a:xfrm flipH="1" flipV="1">
            <a:off x="8172261" y="3357594"/>
            <a:ext cx="4331"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86684" y="2493188"/>
            <a:ext cx="795824" cy="795824"/>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7112" y="1782939"/>
            <a:ext cx="699453" cy="699453"/>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7465" y="1724344"/>
            <a:ext cx="795824" cy="795824"/>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4440" y="3289012"/>
            <a:ext cx="699453" cy="69945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7465" y="3238758"/>
            <a:ext cx="795824" cy="795824"/>
          </a:xfrm>
          <a:prstGeom prst="rect">
            <a:avLst/>
          </a:prstGeom>
        </p:spPr>
      </p:pic>
      <p:cxnSp>
        <p:nvCxnSpPr>
          <p:cNvPr id="18" name="Straight Arrow Connector 17"/>
          <p:cNvCxnSpPr>
            <a:stCxn id="17" idx="1"/>
            <a:endCxn id="10" idx="3"/>
          </p:cNvCxnSpPr>
          <p:nvPr/>
        </p:nvCxnSpPr>
        <p:spPr>
          <a:xfrm flipH="1" flipV="1">
            <a:off x="8638564" y="2891293"/>
            <a:ext cx="1468902" cy="74537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8638564" y="2122257"/>
            <a:ext cx="1468902" cy="76903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8638563" y="2891100"/>
            <a:ext cx="1448122" cy="192"/>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8558767" y="5485885"/>
            <a:ext cx="1264316" cy="63586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39687" y="5842838"/>
            <a:ext cx="1391052" cy="542399"/>
          </a:xfrm>
          <a:prstGeom prst="rect">
            <a:avLst/>
          </a:prstGeom>
          <a:noFill/>
        </p:spPr>
        <p:txBody>
          <a:bodyPr wrap="none" rtlCol="0">
            <a:spAutoFit/>
          </a:bodyPr>
          <a:lstStyle/>
          <a:p>
            <a:r>
              <a:rPr lang="en-US" sz="2856" dirty="0">
                <a:solidFill>
                  <a:srgbClr val="0070C0"/>
                </a:solidFill>
              </a:rPr>
              <a:t>Staging</a:t>
            </a:r>
          </a:p>
        </p:txBody>
      </p:sp>
      <p:sp>
        <p:nvSpPr>
          <p:cNvPr id="23" name="TextBox 22"/>
          <p:cNvSpPr txBox="1"/>
          <p:nvPr/>
        </p:nvSpPr>
        <p:spPr>
          <a:xfrm>
            <a:off x="7275931" y="1871241"/>
            <a:ext cx="1940970" cy="542399"/>
          </a:xfrm>
          <a:prstGeom prst="rect">
            <a:avLst/>
          </a:prstGeom>
          <a:noFill/>
        </p:spPr>
        <p:txBody>
          <a:bodyPr wrap="none" rtlCol="0">
            <a:spAutoFit/>
          </a:bodyPr>
          <a:lstStyle/>
          <a:p>
            <a:r>
              <a:rPr lang="en-US" sz="2856" dirty="0">
                <a:solidFill>
                  <a:srgbClr val="0070C0"/>
                </a:solidFill>
              </a:rPr>
              <a:t>Production</a:t>
            </a:r>
          </a:p>
        </p:txBody>
      </p:sp>
      <p:sp>
        <p:nvSpPr>
          <p:cNvPr id="24" name="TextBox 23"/>
          <p:cNvSpPr txBox="1"/>
          <p:nvPr/>
        </p:nvSpPr>
        <p:spPr>
          <a:xfrm>
            <a:off x="9814004" y="5867404"/>
            <a:ext cx="805490" cy="542399"/>
          </a:xfrm>
          <a:prstGeom prst="rect">
            <a:avLst/>
          </a:prstGeom>
          <a:noFill/>
        </p:spPr>
        <p:txBody>
          <a:bodyPr wrap="none" rtlCol="0">
            <a:spAutoFit/>
          </a:bodyPr>
          <a:lstStyle/>
          <a:p>
            <a:r>
              <a:rPr lang="en-US" sz="2856" dirty="0">
                <a:solidFill>
                  <a:srgbClr val="0070C0"/>
                </a:solidFill>
              </a:rPr>
              <a:t>Test</a:t>
            </a:r>
          </a:p>
        </p:txBody>
      </p:sp>
      <p:sp>
        <p:nvSpPr>
          <p:cNvPr id="25" name="TextBox 24"/>
          <p:cNvSpPr txBox="1"/>
          <p:nvPr/>
        </p:nvSpPr>
        <p:spPr>
          <a:xfrm>
            <a:off x="4875162" y="5842838"/>
            <a:ext cx="1378560" cy="990628"/>
          </a:xfrm>
          <a:prstGeom prst="rect">
            <a:avLst/>
          </a:prstGeom>
          <a:noFill/>
        </p:spPr>
        <p:txBody>
          <a:bodyPr wrap="none" rtlCol="0">
            <a:spAutoFit/>
          </a:bodyPr>
          <a:lstStyle/>
          <a:p>
            <a:pPr algn="ctr"/>
            <a:r>
              <a:rPr lang="en-US" sz="2856" dirty="0">
                <a:solidFill>
                  <a:srgbClr val="0070C0"/>
                </a:solidFill>
              </a:rPr>
              <a:t>Source</a:t>
            </a:r>
            <a:br>
              <a:rPr lang="en-US" sz="2856" dirty="0">
                <a:solidFill>
                  <a:srgbClr val="0070C0"/>
                </a:solidFill>
              </a:rPr>
            </a:br>
            <a:r>
              <a:rPr lang="en-US" sz="2856" dirty="0">
                <a:solidFill>
                  <a:srgbClr val="0070C0"/>
                </a:solidFill>
              </a:rPr>
              <a:t>Control</a:t>
            </a:r>
          </a:p>
        </p:txBody>
      </p:sp>
      <p:sp>
        <p:nvSpPr>
          <p:cNvPr id="3" name="Oval 2"/>
          <p:cNvSpPr/>
          <p:nvPr/>
        </p:nvSpPr>
        <p:spPr>
          <a:xfrm>
            <a:off x="5664353" y="3768936"/>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1</a:t>
            </a:r>
          </a:p>
        </p:txBody>
      </p:sp>
      <p:sp>
        <p:nvSpPr>
          <p:cNvPr id="26" name="Oval 25"/>
          <p:cNvSpPr/>
          <p:nvPr/>
        </p:nvSpPr>
        <p:spPr>
          <a:xfrm>
            <a:off x="6467646" y="4722829"/>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2</a:t>
            </a:r>
          </a:p>
        </p:txBody>
      </p:sp>
      <p:sp>
        <p:nvSpPr>
          <p:cNvPr id="27" name="Oval 26"/>
          <p:cNvSpPr/>
          <p:nvPr/>
        </p:nvSpPr>
        <p:spPr>
          <a:xfrm>
            <a:off x="9243035" y="528444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3</a:t>
            </a:r>
          </a:p>
        </p:txBody>
      </p:sp>
      <p:sp>
        <p:nvSpPr>
          <p:cNvPr id="28" name="Oval 27"/>
          <p:cNvSpPr/>
          <p:nvPr/>
        </p:nvSpPr>
        <p:spPr>
          <a:xfrm>
            <a:off x="8266131" y="3903614"/>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4</a:t>
            </a:r>
          </a:p>
        </p:txBody>
      </p:sp>
      <p:sp>
        <p:nvSpPr>
          <p:cNvPr id="29" name="Oval 28"/>
          <p:cNvSpPr/>
          <p:nvPr/>
        </p:nvSpPr>
        <p:spPr>
          <a:xfrm>
            <a:off x="9139253" y="342613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5</a:t>
            </a:r>
          </a:p>
        </p:txBody>
      </p:sp>
      <p:sp>
        <p:nvSpPr>
          <p:cNvPr id="30" name="Right Brace 29">
            <a:extLst>
              <a:ext uri="{FF2B5EF4-FFF2-40B4-BE49-F238E27FC236}">
                <a16:creationId xmlns:a16="http://schemas.microsoft.com/office/drawing/2014/main" id="{4219380E-3B6F-43E8-97EF-A447C97E64ED}"/>
              </a:ext>
            </a:extLst>
          </p:cNvPr>
          <p:cNvSpPr/>
          <p:nvPr/>
        </p:nvSpPr>
        <p:spPr>
          <a:xfrm>
            <a:off x="4227771" y="4035788"/>
            <a:ext cx="509108" cy="253323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a:extLst>
              <a:ext uri="{FF2B5EF4-FFF2-40B4-BE49-F238E27FC236}">
                <a16:creationId xmlns:a16="http://schemas.microsoft.com/office/drawing/2014/main" id="{9802AAD4-D245-4E62-B408-23B29C75F0A7}"/>
              </a:ext>
            </a:extLst>
          </p:cNvPr>
          <p:cNvGrpSpPr/>
          <p:nvPr/>
        </p:nvGrpSpPr>
        <p:grpSpPr>
          <a:xfrm>
            <a:off x="2777295" y="5548500"/>
            <a:ext cx="1161117" cy="1379475"/>
            <a:chOff x="5465647" y="5077545"/>
            <a:chExt cx="1138453" cy="1352549"/>
          </a:xfrm>
        </p:grpSpPr>
        <p:pic>
          <p:nvPicPr>
            <p:cNvPr id="44" name="Picture 43">
              <a:extLst>
                <a:ext uri="{FF2B5EF4-FFF2-40B4-BE49-F238E27FC236}">
                  <a16:creationId xmlns:a16="http://schemas.microsoft.com/office/drawing/2014/main" id="{7BC80427-E3A0-40FA-BF41-F99036654B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45" name="Rectangle 44">
              <a:extLst>
                <a:ext uri="{FF2B5EF4-FFF2-40B4-BE49-F238E27FC236}">
                  <a16:creationId xmlns:a16="http://schemas.microsoft.com/office/drawing/2014/main" id="{0BB799FD-7DFA-43CF-8822-8A16261F1F37}"/>
                </a:ext>
              </a:extLst>
            </p:cNvPr>
            <p:cNvSpPr/>
            <p:nvPr/>
          </p:nvSpPr>
          <p:spPr>
            <a:xfrm>
              <a:off x="5465647" y="5961055"/>
              <a:ext cx="1138453" cy="469039"/>
            </a:xfrm>
            <a:prstGeom prst="rect">
              <a:avLst/>
            </a:prstGeom>
          </p:spPr>
          <p:txBody>
            <a:bodyPr wrap="none">
              <a:spAutoFit/>
            </a:bodyPr>
            <a:lstStyle/>
            <a:p>
              <a:r>
                <a:rPr lang="en-US" sz="2448" dirty="0">
                  <a:solidFill>
                    <a:srgbClr val="0079D6"/>
                  </a:solidFill>
                </a:rPr>
                <a:t>GitHub</a:t>
              </a:r>
            </a:p>
          </p:txBody>
        </p:sp>
      </p:grpSp>
      <p:grpSp>
        <p:nvGrpSpPr>
          <p:cNvPr id="36" name="Group 35">
            <a:extLst>
              <a:ext uri="{FF2B5EF4-FFF2-40B4-BE49-F238E27FC236}">
                <a16:creationId xmlns:a16="http://schemas.microsoft.com/office/drawing/2014/main" id="{F6190311-8198-4EF6-8C78-C4494C7443FF}"/>
              </a:ext>
            </a:extLst>
          </p:cNvPr>
          <p:cNvGrpSpPr/>
          <p:nvPr/>
        </p:nvGrpSpPr>
        <p:grpSpPr>
          <a:xfrm>
            <a:off x="2263702" y="3767094"/>
            <a:ext cx="2121736" cy="1370137"/>
            <a:chOff x="1756992" y="5077545"/>
            <a:chExt cx="2080322" cy="1343393"/>
          </a:xfrm>
        </p:grpSpPr>
        <p:pic>
          <p:nvPicPr>
            <p:cNvPr id="40" name="Picture 39">
              <a:extLst>
                <a:ext uri="{FF2B5EF4-FFF2-40B4-BE49-F238E27FC236}">
                  <a16:creationId xmlns:a16="http://schemas.microsoft.com/office/drawing/2014/main" id="{1450A494-1ED9-47ED-9616-EAD4B9C941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41" name="Rectangle 40">
              <a:extLst>
                <a:ext uri="{FF2B5EF4-FFF2-40B4-BE49-F238E27FC236}">
                  <a16:creationId xmlns:a16="http://schemas.microsoft.com/office/drawing/2014/main" id="{CDA8F4B7-5D4B-4E6D-9192-F14A1E2665B1}"/>
                </a:ext>
              </a:extLst>
            </p:cNvPr>
            <p:cNvSpPr/>
            <p:nvPr/>
          </p:nvSpPr>
          <p:spPr>
            <a:xfrm>
              <a:off x="1756992" y="5961054"/>
              <a:ext cx="2080322" cy="459884"/>
            </a:xfrm>
            <a:prstGeom prst="rect">
              <a:avLst/>
            </a:prstGeom>
          </p:spPr>
          <p:txBody>
            <a:bodyPr wrap="none">
              <a:spAutoFit/>
            </a:bodyPr>
            <a:lstStyle/>
            <a:p>
              <a:pPr algn="ctr"/>
              <a:r>
                <a:rPr lang="en-US" sz="2448" dirty="0">
                  <a:solidFill>
                    <a:srgbClr val="0079D6"/>
                  </a:solidFill>
                </a:rPr>
                <a:t>Azure DevOps</a:t>
              </a:r>
            </a:p>
          </p:txBody>
        </p:sp>
      </p:grpSp>
    </p:spTree>
    <p:extLst>
      <p:ext uri="{BB962C8B-B14F-4D97-AF65-F5344CB8AC3E}">
        <p14:creationId xmlns:p14="http://schemas.microsoft.com/office/powerpoint/2010/main" val="973632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Python?</a:t>
            </a:r>
          </a:p>
        </p:txBody>
      </p:sp>
      <p:sp>
        <p:nvSpPr>
          <p:cNvPr id="3" name="Text Placeholder 2"/>
          <p:cNvSpPr>
            <a:spLocks noGrp="1"/>
          </p:cNvSpPr>
          <p:nvPr>
            <p:ph type="body" sz="quarter" idx="10"/>
          </p:nvPr>
        </p:nvSpPr>
        <p:spPr>
          <a:xfrm>
            <a:off x="366590" y="1371599"/>
            <a:ext cx="11702660" cy="4499693"/>
          </a:xfrm>
        </p:spPr>
        <p:txBody>
          <a:bodyPr/>
          <a:lstStyle/>
          <a:p>
            <a:r>
              <a:rPr lang="en-US" dirty="0"/>
              <a:t>Python is a widely used high-level, general-purpose, interpreted, dynamic programming language. (</a:t>
            </a:r>
            <a:r>
              <a:rPr lang="en-US" dirty="0">
                <a:hlinkClick r:id="rId3"/>
              </a:rPr>
              <a:t>Wikipedia</a:t>
            </a:r>
            <a:r>
              <a:rPr lang="en-US" dirty="0"/>
              <a:t>)</a:t>
            </a:r>
          </a:p>
          <a:p>
            <a:pPr lvl="1"/>
            <a:endParaRPr lang="en-US" dirty="0"/>
          </a:p>
          <a:p>
            <a:pPr lvl="1"/>
            <a:r>
              <a:rPr lang="en-US" dirty="0"/>
              <a:t>Open source</a:t>
            </a:r>
          </a:p>
          <a:p>
            <a:pPr lvl="1"/>
            <a:r>
              <a:rPr lang="en-US" dirty="0"/>
              <a:t>Flexible for all programming models</a:t>
            </a:r>
          </a:p>
          <a:p>
            <a:pPr lvl="2"/>
            <a:r>
              <a:rPr lang="en-US" dirty="0"/>
              <a:t>Object oriented</a:t>
            </a:r>
          </a:p>
          <a:p>
            <a:pPr lvl="2"/>
            <a:r>
              <a:rPr lang="en-US" dirty="0"/>
              <a:t>Procedural</a:t>
            </a:r>
          </a:p>
          <a:p>
            <a:pPr lvl="2"/>
            <a:r>
              <a:rPr lang="en-US" dirty="0"/>
              <a:t>Functional</a:t>
            </a:r>
          </a:p>
          <a:p>
            <a:pPr lvl="1"/>
            <a:r>
              <a:rPr lang="en-US" dirty="0"/>
              <a:t>All sorts of uses</a:t>
            </a:r>
          </a:p>
          <a:p>
            <a:pPr lvl="2"/>
            <a:r>
              <a:rPr lang="en-US" dirty="0"/>
              <a:t>Common first language</a:t>
            </a:r>
          </a:p>
          <a:p>
            <a:pPr lvl="2"/>
            <a:r>
              <a:rPr lang="en-US" dirty="0"/>
              <a:t>Science &amp; machine learning</a:t>
            </a:r>
          </a:p>
          <a:p>
            <a:pPr lvl="2"/>
            <a:r>
              <a:rPr lang="en-US" dirty="0"/>
              <a:t>Web development</a:t>
            </a:r>
          </a:p>
        </p:txBody>
      </p:sp>
    </p:spTree>
    <p:extLst>
      <p:ext uri="{BB962C8B-B14F-4D97-AF65-F5344CB8AC3E}">
        <p14:creationId xmlns:p14="http://schemas.microsoft.com/office/powerpoint/2010/main" val="367141514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3479F72-7431-EC4C-8E76-A53969051619}"/>
              </a:ext>
            </a:extLst>
          </p:cNvPr>
          <p:cNvPicPr>
            <a:picLocks noChangeAspect="1"/>
          </p:cNvPicPr>
          <p:nvPr/>
        </p:nvPicPr>
        <p:blipFill>
          <a:blip r:embed="rId3"/>
          <a:stretch>
            <a:fillRect/>
          </a:stretch>
        </p:blipFill>
        <p:spPr>
          <a:xfrm>
            <a:off x="1887537" y="5426065"/>
            <a:ext cx="1358900" cy="1101216"/>
          </a:xfrm>
          <a:prstGeom prst="rect">
            <a:avLst/>
          </a:prstGeom>
        </p:spPr>
      </p:pic>
      <p:pic>
        <p:nvPicPr>
          <p:cNvPr id="34" name="Picture 33">
            <a:extLst>
              <a:ext uri="{FF2B5EF4-FFF2-40B4-BE49-F238E27FC236}">
                <a16:creationId xmlns:a16="http://schemas.microsoft.com/office/drawing/2014/main" id="{26B9BB1D-C22D-864F-A939-1A2C2CDCE452}"/>
              </a:ext>
            </a:extLst>
          </p:cNvPr>
          <p:cNvPicPr>
            <a:picLocks noChangeAspect="1"/>
          </p:cNvPicPr>
          <p:nvPr/>
        </p:nvPicPr>
        <p:blipFill>
          <a:blip r:embed="rId3"/>
          <a:stretch>
            <a:fillRect/>
          </a:stretch>
        </p:blipFill>
        <p:spPr>
          <a:xfrm>
            <a:off x="1898047" y="4441813"/>
            <a:ext cx="1358900" cy="1101216"/>
          </a:xfrm>
          <a:prstGeom prst="rect">
            <a:avLst/>
          </a:prstGeom>
        </p:spPr>
      </p:pic>
      <p:pic>
        <p:nvPicPr>
          <p:cNvPr id="33" name="Picture 32">
            <a:extLst>
              <a:ext uri="{FF2B5EF4-FFF2-40B4-BE49-F238E27FC236}">
                <a16:creationId xmlns:a16="http://schemas.microsoft.com/office/drawing/2014/main" id="{C87EF16F-0627-694B-AE95-58610DA9A68B}"/>
              </a:ext>
            </a:extLst>
          </p:cNvPr>
          <p:cNvPicPr>
            <a:picLocks noChangeAspect="1"/>
          </p:cNvPicPr>
          <p:nvPr/>
        </p:nvPicPr>
        <p:blipFill>
          <a:blip r:embed="rId3"/>
          <a:stretch>
            <a:fillRect/>
          </a:stretch>
        </p:blipFill>
        <p:spPr>
          <a:xfrm>
            <a:off x="1895858" y="3462846"/>
            <a:ext cx="1358900" cy="1101216"/>
          </a:xfrm>
          <a:prstGeom prst="rect">
            <a:avLst/>
          </a:prstGeom>
        </p:spPr>
      </p:pic>
      <p:pic>
        <p:nvPicPr>
          <p:cNvPr id="9" name="Picture 8">
            <a:extLst>
              <a:ext uri="{FF2B5EF4-FFF2-40B4-BE49-F238E27FC236}">
                <a16:creationId xmlns:a16="http://schemas.microsoft.com/office/drawing/2014/main" id="{231DFAE4-C674-5D46-9C1E-B0D1E9F308E7}"/>
              </a:ext>
            </a:extLst>
          </p:cNvPr>
          <p:cNvPicPr>
            <a:picLocks noChangeAspect="1"/>
          </p:cNvPicPr>
          <p:nvPr/>
        </p:nvPicPr>
        <p:blipFill>
          <a:blip r:embed="rId3"/>
          <a:stretch>
            <a:fillRect/>
          </a:stretch>
        </p:blipFill>
        <p:spPr>
          <a:xfrm>
            <a:off x="1895858" y="2478594"/>
            <a:ext cx="1358900" cy="1101216"/>
          </a:xfrm>
          <a:prstGeom prst="rect">
            <a:avLst/>
          </a:prstGeom>
        </p:spPr>
      </p:pic>
      <p:pic>
        <p:nvPicPr>
          <p:cNvPr id="5" name="Picture 4">
            <a:extLst>
              <a:ext uri="{FF2B5EF4-FFF2-40B4-BE49-F238E27FC236}">
                <a16:creationId xmlns:a16="http://schemas.microsoft.com/office/drawing/2014/main" id="{7A509154-9A30-0940-BBA8-7A057F673AA3}"/>
              </a:ext>
            </a:extLst>
          </p:cNvPr>
          <p:cNvPicPr>
            <a:picLocks noChangeAspect="1"/>
          </p:cNvPicPr>
          <p:nvPr/>
        </p:nvPicPr>
        <p:blipFill>
          <a:blip r:embed="rId4"/>
          <a:stretch>
            <a:fillRect/>
          </a:stretch>
        </p:blipFill>
        <p:spPr>
          <a:xfrm>
            <a:off x="1874837" y="1516062"/>
            <a:ext cx="1371600" cy="1101216"/>
          </a:xfrm>
          <a:prstGeom prst="rect">
            <a:avLst/>
          </a:prstGeom>
        </p:spPr>
      </p:pic>
      <p:sp>
        <p:nvSpPr>
          <p:cNvPr id="2" name="Title 1">
            <a:extLst>
              <a:ext uri="{FF2B5EF4-FFF2-40B4-BE49-F238E27FC236}">
                <a16:creationId xmlns:a16="http://schemas.microsoft.com/office/drawing/2014/main" id="{A2E902F7-6955-4117-9705-42FF1D4E28FC}"/>
              </a:ext>
            </a:extLst>
          </p:cNvPr>
          <p:cNvSpPr>
            <a:spLocks noGrp="1"/>
          </p:cNvSpPr>
          <p:nvPr>
            <p:ph type="title"/>
          </p:nvPr>
        </p:nvSpPr>
        <p:spPr>
          <a:xfrm>
            <a:off x="600855" y="466301"/>
            <a:ext cx="11237870" cy="565027"/>
          </a:xfrm>
        </p:spPr>
        <p:txBody>
          <a:bodyPr/>
          <a:lstStyle/>
          <a:p>
            <a:r>
              <a:rPr lang="en-US" dirty="0"/>
              <a:t>Create a virtual Python environment</a:t>
            </a:r>
          </a:p>
        </p:txBody>
      </p:sp>
      <p:sp>
        <p:nvSpPr>
          <p:cNvPr id="6" name="Rectangle 5">
            <a:extLst>
              <a:ext uri="{FF2B5EF4-FFF2-40B4-BE49-F238E27FC236}">
                <a16:creationId xmlns:a16="http://schemas.microsoft.com/office/drawing/2014/main" id="{2EFAF07D-5A72-A744-A7DA-006CFE724AFC}"/>
              </a:ext>
            </a:extLst>
          </p:cNvPr>
          <p:cNvSpPr/>
          <p:nvPr/>
        </p:nvSpPr>
        <p:spPr>
          <a:xfrm>
            <a:off x="1874837" y="1862251"/>
            <a:ext cx="1371600" cy="318286"/>
          </a:xfrm>
          <a:prstGeom prst="rect">
            <a:avLst/>
          </a:prstGeom>
        </p:spPr>
        <p:txBody>
          <a:bodyPr wrap="square">
            <a:spAutoFit/>
          </a:bodyPr>
          <a:lstStyle/>
          <a:p>
            <a:pPr lvl="0" algn="ctr"/>
            <a:r>
              <a:rPr lang="en-US" sz="1428" dirty="0">
                <a:solidFill>
                  <a:schemeClr val="bg1"/>
                </a:solidFill>
              </a:rPr>
              <a:t>Install Python</a:t>
            </a:r>
          </a:p>
        </p:txBody>
      </p:sp>
      <p:sp>
        <p:nvSpPr>
          <p:cNvPr id="16" name="Rectangle 15">
            <a:extLst>
              <a:ext uri="{FF2B5EF4-FFF2-40B4-BE49-F238E27FC236}">
                <a16:creationId xmlns:a16="http://schemas.microsoft.com/office/drawing/2014/main" id="{8292EFFB-E670-DE46-B3BC-50A2CD0D28DB}"/>
              </a:ext>
            </a:extLst>
          </p:cNvPr>
          <p:cNvSpPr/>
          <p:nvPr/>
        </p:nvSpPr>
        <p:spPr>
          <a:xfrm>
            <a:off x="1973913" y="2930096"/>
            <a:ext cx="1163157" cy="318286"/>
          </a:xfrm>
          <a:prstGeom prst="rect">
            <a:avLst/>
          </a:prstGeom>
        </p:spPr>
        <p:txBody>
          <a:bodyPr wrap="square">
            <a:spAutoFit/>
          </a:bodyPr>
          <a:lstStyle/>
          <a:p>
            <a:pPr lvl="0" algn="ctr"/>
            <a:r>
              <a:rPr lang="en-US" sz="1428" dirty="0">
                <a:solidFill>
                  <a:schemeClr val="bg1"/>
                </a:solidFill>
              </a:rPr>
              <a:t>Update pip</a:t>
            </a:r>
          </a:p>
        </p:txBody>
      </p:sp>
      <p:sp>
        <p:nvSpPr>
          <p:cNvPr id="17" name="Rectangle 16">
            <a:extLst>
              <a:ext uri="{FF2B5EF4-FFF2-40B4-BE49-F238E27FC236}">
                <a16:creationId xmlns:a16="http://schemas.microsoft.com/office/drawing/2014/main" id="{1447F3DD-690F-FA4E-94E2-0570041665EE}"/>
              </a:ext>
            </a:extLst>
          </p:cNvPr>
          <p:cNvSpPr/>
          <p:nvPr/>
        </p:nvSpPr>
        <p:spPr>
          <a:xfrm>
            <a:off x="2063801" y="3755592"/>
            <a:ext cx="974044" cy="542399"/>
          </a:xfrm>
          <a:prstGeom prst="rect">
            <a:avLst/>
          </a:prstGeom>
        </p:spPr>
        <p:txBody>
          <a:bodyPr wrap="square">
            <a:spAutoFit/>
          </a:bodyPr>
          <a:lstStyle/>
          <a:p>
            <a:pPr lvl="0" algn="ctr"/>
            <a:r>
              <a:rPr lang="en-US" sz="1428" dirty="0">
                <a:solidFill>
                  <a:schemeClr val="bg1"/>
                </a:solidFill>
              </a:rPr>
              <a:t>Create</a:t>
            </a:r>
          </a:p>
          <a:p>
            <a:pPr lvl="0" algn="ctr"/>
            <a:r>
              <a:rPr lang="en-US" sz="1428" dirty="0">
                <a:solidFill>
                  <a:schemeClr val="bg1"/>
                </a:solidFill>
              </a:rPr>
              <a:t>directory</a:t>
            </a:r>
          </a:p>
        </p:txBody>
      </p:sp>
      <p:sp>
        <p:nvSpPr>
          <p:cNvPr id="18" name="Rectangle 17">
            <a:extLst>
              <a:ext uri="{FF2B5EF4-FFF2-40B4-BE49-F238E27FC236}">
                <a16:creationId xmlns:a16="http://schemas.microsoft.com/office/drawing/2014/main" id="{56500585-3474-8642-96CB-C4C5433FF4F8}"/>
              </a:ext>
            </a:extLst>
          </p:cNvPr>
          <p:cNvSpPr/>
          <p:nvPr/>
        </p:nvSpPr>
        <p:spPr>
          <a:xfrm>
            <a:off x="2001577" y="4778526"/>
            <a:ext cx="1104956" cy="542399"/>
          </a:xfrm>
          <a:prstGeom prst="rect">
            <a:avLst/>
          </a:prstGeom>
        </p:spPr>
        <p:txBody>
          <a:bodyPr wrap="square">
            <a:spAutoFit/>
          </a:bodyPr>
          <a:lstStyle/>
          <a:p>
            <a:pPr lvl="0" algn="ctr"/>
            <a:r>
              <a:rPr lang="en-US" sz="1428" dirty="0">
                <a:solidFill>
                  <a:schemeClr val="bg1"/>
                </a:solidFill>
              </a:rPr>
              <a:t>Activate </a:t>
            </a:r>
            <a:br>
              <a:rPr lang="en-US" sz="1428" dirty="0">
                <a:solidFill>
                  <a:schemeClr val="bg1"/>
                </a:solidFill>
              </a:rPr>
            </a:br>
            <a:r>
              <a:rPr lang="en-US" sz="1428" dirty="0">
                <a:solidFill>
                  <a:schemeClr val="bg1"/>
                </a:solidFill>
              </a:rPr>
              <a:t>virtual env</a:t>
            </a:r>
          </a:p>
        </p:txBody>
      </p:sp>
      <p:sp>
        <p:nvSpPr>
          <p:cNvPr id="19" name="Rectangle 18">
            <a:extLst>
              <a:ext uri="{FF2B5EF4-FFF2-40B4-BE49-F238E27FC236}">
                <a16:creationId xmlns:a16="http://schemas.microsoft.com/office/drawing/2014/main" id="{8B2E73D3-85DE-CC47-A2D6-A1494C566471}"/>
              </a:ext>
            </a:extLst>
          </p:cNvPr>
          <p:cNvSpPr/>
          <p:nvPr/>
        </p:nvSpPr>
        <p:spPr>
          <a:xfrm>
            <a:off x="1963385" y="5756563"/>
            <a:ext cx="1185307" cy="542399"/>
          </a:xfrm>
          <a:prstGeom prst="rect">
            <a:avLst/>
          </a:prstGeom>
        </p:spPr>
        <p:txBody>
          <a:bodyPr wrap="square">
            <a:spAutoFit/>
          </a:bodyPr>
          <a:lstStyle/>
          <a:p>
            <a:pPr lvl="0" algn="ctr"/>
            <a:r>
              <a:rPr lang="en-US" sz="1428" dirty="0">
                <a:solidFill>
                  <a:schemeClr val="bg1"/>
                </a:solidFill>
              </a:rPr>
              <a:t>Install Flask</a:t>
            </a:r>
          </a:p>
          <a:p>
            <a:pPr lvl="0" algn="ctr"/>
            <a:r>
              <a:rPr lang="en-US" sz="1428" dirty="0">
                <a:solidFill>
                  <a:schemeClr val="bg1"/>
                </a:solidFill>
              </a:rPr>
              <a:t>and SDK</a:t>
            </a:r>
          </a:p>
        </p:txBody>
      </p:sp>
      <p:sp>
        <p:nvSpPr>
          <p:cNvPr id="7" name="Rectangle 6">
            <a:extLst>
              <a:ext uri="{FF2B5EF4-FFF2-40B4-BE49-F238E27FC236}">
                <a16:creationId xmlns:a16="http://schemas.microsoft.com/office/drawing/2014/main" id="{252DDEF6-A607-A640-94F7-5DB0C8FA9234}"/>
              </a:ext>
            </a:extLst>
          </p:cNvPr>
          <p:cNvSpPr/>
          <p:nvPr/>
        </p:nvSpPr>
        <p:spPr bwMode="auto">
          <a:xfrm>
            <a:off x="3349359" y="1516062"/>
            <a:ext cx="7005938" cy="95698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2"/>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8736385-E148-D441-B474-669C1B2B01CA}"/>
              </a:ext>
            </a:extLst>
          </p:cNvPr>
          <p:cNvSpPr/>
          <p:nvPr/>
        </p:nvSpPr>
        <p:spPr bwMode="auto">
          <a:xfrm>
            <a:off x="3349359" y="2522804"/>
            <a:ext cx="7005938" cy="9586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2"/>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935E8B0-0755-384A-8FA9-ECD37CA84B28}"/>
              </a:ext>
            </a:extLst>
          </p:cNvPr>
          <p:cNvSpPr/>
          <p:nvPr/>
        </p:nvSpPr>
        <p:spPr bwMode="auto">
          <a:xfrm>
            <a:off x="3349359" y="3529545"/>
            <a:ext cx="7005938" cy="9586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2"/>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5C651BC1-D22A-F14A-A8EF-967A2F910A7B}"/>
              </a:ext>
            </a:extLst>
          </p:cNvPr>
          <p:cNvSpPr/>
          <p:nvPr/>
        </p:nvSpPr>
        <p:spPr bwMode="auto">
          <a:xfrm>
            <a:off x="3349359" y="4536286"/>
            <a:ext cx="7005938" cy="9586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2"/>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FBF14843-C3AB-6F4C-AA68-CADAD4D7D589}"/>
              </a:ext>
            </a:extLst>
          </p:cNvPr>
          <p:cNvSpPr/>
          <p:nvPr/>
        </p:nvSpPr>
        <p:spPr bwMode="auto">
          <a:xfrm>
            <a:off x="3349358" y="5543029"/>
            <a:ext cx="7005938" cy="9586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2"/>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25881D52-72CB-C84A-B9C3-6AEA281AEC86}"/>
              </a:ext>
            </a:extLst>
          </p:cNvPr>
          <p:cNvSpPr/>
          <p:nvPr/>
        </p:nvSpPr>
        <p:spPr>
          <a:xfrm>
            <a:off x="3492010" y="1602815"/>
            <a:ext cx="6217355" cy="741806"/>
          </a:xfrm>
          <a:prstGeom prst="rect">
            <a:avLst/>
          </a:prstGeom>
        </p:spPr>
        <p:txBody>
          <a:bodyPr>
            <a:spAutoFit/>
          </a:bodyPr>
          <a:lstStyle/>
          <a:p>
            <a:pPr lvl="0">
              <a:lnSpc>
                <a:spcPct val="150000"/>
              </a:lnSpc>
            </a:pPr>
            <a:r>
              <a:rPr lang="en-US" sz="1500" dirty="0"/>
              <a:t>Download from python.org</a:t>
            </a:r>
          </a:p>
          <a:p>
            <a:pPr lvl="0">
              <a:lnSpc>
                <a:spcPct val="150000"/>
              </a:lnSpc>
            </a:pPr>
            <a:r>
              <a:rPr lang="en-US" sz="1500" dirty="0"/>
              <a:t>Add Python 3.7 to PATH</a:t>
            </a:r>
          </a:p>
        </p:txBody>
      </p:sp>
      <p:sp>
        <p:nvSpPr>
          <p:cNvPr id="25" name="Rectangle 24">
            <a:extLst>
              <a:ext uri="{FF2B5EF4-FFF2-40B4-BE49-F238E27FC236}">
                <a16:creationId xmlns:a16="http://schemas.microsoft.com/office/drawing/2014/main" id="{7CA8F36A-35F2-DB4A-BB55-0C75AC8C9986}"/>
              </a:ext>
            </a:extLst>
          </p:cNvPr>
          <p:cNvSpPr/>
          <p:nvPr/>
        </p:nvSpPr>
        <p:spPr>
          <a:xfrm>
            <a:off x="3492009" y="2628052"/>
            <a:ext cx="7005939" cy="746486"/>
          </a:xfrm>
          <a:prstGeom prst="rect">
            <a:avLst/>
          </a:prstGeom>
        </p:spPr>
        <p:txBody>
          <a:bodyPr wrap="square">
            <a:spAutoFit/>
          </a:bodyPr>
          <a:lstStyle/>
          <a:p>
            <a:pPr lvl="0">
              <a:lnSpc>
                <a:spcPct val="150000"/>
              </a:lnSpc>
            </a:pPr>
            <a:r>
              <a:rPr lang="en-US" sz="1500" dirty="0"/>
              <a:t>Windows: 		</a:t>
            </a:r>
            <a:r>
              <a:rPr lang="en-US" sz="1500" dirty="0">
                <a:latin typeface="Consolas" panose="020B0609020204030204" pitchFamily="49" charset="0"/>
                <a:cs typeface="Consolas" panose="020B0609020204030204" pitchFamily="49" charset="0"/>
              </a:rPr>
              <a:t>python -m pip install --upgrade pip</a:t>
            </a:r>
          </a:p>
          <a:p>
            <a:pPr lvl="0">
              <a:lnSpc>
                <a:spcPct val="150000"/>
              </a:lnSpc>
            </a:pPr>
            <a:r>
              <a:rPr lang="en-US" sz="1500" dirty="0"/>
              <a:t>macOS/Linux: 	</a:t>
            </a:r>
            <a:r>
              <a:rPr lang="en-US" sz="1500" dirty="0">
                <a:latin typeface="Consolas" panose="020B0609020204030204" pitchFamily="49" charset="0"/>
                <a:cs typeface="Consolas" panose="020B0609020204030204" pitchFamily="49" charset="0"/>
              </a:rPr>
              <a:t>python3 -m pip install --user --upgrade pip</a:t>
            </a:r>
          </a:p>
        </p:txBody>
      </p:sp>
      <p:sp>
        <p:nvSpPr>
          <p:cNvPr id="26" name="Rectangle 25">
            <a:extLst>
              <a:ext uri="{FF2B5EF4-FFF2-40B4-BE49-F238E27FC236}">
                <a16:creationId xmlns:a16="http://schemas.microsoft.com/office/drawing/2014/main" id="{90CB10F0-6195-BC4F-879E-379B054FE324}"/>
              </a:ext>
            </a:extLst>
          </p:cNvPr>
          <p:cNvSpPr/>
          <p:nvPr/>
        </p:nvSpPr>
        <p:spPr>
          <a:xfrm>
            <a:off x="3492009" y="3603138"/>
            <a:ext cx="6421363" cy="741806"/>
          </a:xfrm>
          <a:prstGeom prst="rect">
            <a:avLst/>
          </a:prstGeom>
        </p:spPr>
        <p:txBody>
          <a:bodyPr wrap="square">
            <a:spAutoFit/>
          </a:bodyPr>
          <a:lstStyle/>
          <a:p>
            <a:pPr lvl="0">
              <a:lnSpc>
                <a:spcPct val="150000"/>
              </a:lnSpc>
            </a:pPr>
            <a:r>
              <a:rPr lang="en-US" sz="1500" dirty="0"/>
              <a:t>Project directory for Contoso Travel</a:t>
            </a:r>
          </a:p>
          <a:p>
            <a:pPr lvl="0">
              <a:lnSpc>
                <a:spcPct val="150000"/>
              </a:lnSpc>
            </a:pPr>
            <a:r>
              <a:rPr lang="en-US" sz="1500" dirty="0"/>
              <a:t>Where your virtual environment will go</a:t>
            </a:r>
          </a:p>
        </p:txBody>
      </p:sp>
      <p:sp>
        <p:nvSpPr>
          <p:cNvPr id="27" name="Rectangle 26">
            <a:extLst>
              <a:ext uri="{FF2B5EF4-FFF2-40B4-BE49-F238E27FC236}">
                <a16:creationId xmlns:a16="http://schemas.microsoft.com/office/drawing/2014/main" id="{6EBF2AB8-6E93-1545-935F-28B6BA8F4C7E}"/>
              </a:ext>
            </a:extLst>
          </p:cNvPr>
          <p:cNvSpPr/>
          <p:nvPr/>
        </p:nvSpPr>
        <p:spPr>
          <a:xfrm>
            <a:off x="3492009" y="4507120"/>
            <a:ext cx="6414121" cy="1015663"/>
          </a:xfrm>
          <a:prstGeom prst="rect">
            <a:avLst/>
          </a:prstGeom>
        </p:spPr>
        <p:txBody>
          <a:bodyPr wrap="square">
            <a:spAutoFit/>
          </a:bodyPr>
          <a:lstStyle/>
          <a:p>
            <a:pPr lvl="0"/>
            <a:r>
              <a:rPr lang="en-US" sz="1500" dirty="0"/>
              <a:t>Windows: 		</a:t>
            </a:r>
            <a:r>
              <a:rPr lang="en-US" sz="1500" dirty="0">
                <a:latin typeface="Consolas" panose="020B0609020204030204" pitchFamily="49" charset="0"/>
                <a:cs typeface="Consolas" panose="020B0609020204030204" pitchFamily="49" charset="0"/>
              </a:rPr>
              <a:t>python -m venv env </a:t>
            </a:r>
            <a:br>
              <a:rPr lang="en-US" sz="1500" dirty="0">
                <a:latin typeface="Consolas" panose="020B0609020204030204" pitchFamily="49" charset="0"/>
                <a:cs typeface="Consolas" panose="020B0609020204030204" pitchFamily="49" charset="0"/>
              </a:rPr>
            </a:br>
            <a:r>
              <a:rPr lang="en-US" sz="1500" dirty="0">
                <a:latin typeface="Consolas" panose="020B0609020204030204" pitchFamily="49" charset="0"/>
                <a:cs typeface="Consolas" panose="020B0609020204030204" pitchFamily="49" charset="0"/>
              </a:rPr>
              <a:t>		env\scripts\activate</a:t>
            </a:r>
          </a:p>
          <a:p>
            <a:pPr lvl="0"/>
            <a:r>
              <a:rPr lang="en-US" sz="1500" dirty="0"/>
              <a:t>macOS/Linux: 	</a:t>
            </a:r>
            <a:r>
              <a:rPr lang="en-US" sz="1500" dirty="0">
                <a:latin typeface="Consolas" panose="020B0609020204030204" pitchFamily="49" charset="0"/>
                <a:cs typeface="Consolas" panose="020B0609020204030204" pitchFamily="49" charset="0"/>
              </a:rPr>
              <a:t>python3 -m venv env</a:t>
            </a:r>
            <a:br>
              <a:rPr lang="en-US" sz="1500" dirty="0">
                <a:latin typeface="Consolas" panose="020B0609020204030204" pitchFamily="49" charset="0"/>
                <a:cs typeface="Consolas" panose="020B0609020204030204" pitchFamily="49" charset="0"/>
              </a:rPr>
            </a:br>
            <a:r>
              <a:rPr lang="en-US" sz="1500" dirty="0">
                <a:latin typeface="Consolas" panose="020B0609020204030204" pitchFamily="49" charset="0"/>
                <a:cs typeface="Consolas" panose="020B0609020204030204" pitchFamily="49" charset="0"/>
              </a:rPr>
              <a:t>		source env/bin/activate</a:t>
            </a:r>
          </a:p>
        </p:txBody>
      </p:sp>
      <p:sp>
        <p:nvSpPr>
          <p:cNvPr id="28" name="Rectangle 27">
            <a:extLst>
              <a:ext uri="{FF2B5EF4-FFF2-40B4-BE49-F238E27FC236}">
                <a16:creationId xmlns:a16="http://schemas.microsoft.com/office/drawing/2014/main" id="{D27AC327-B27B-AF43-91C5-956995296662}"/>
              </a:ext>
            </a:extLst>
          </p:cNvPr>
          <p:cNvSpPr/>
          <p:nvPr/>
        </p:nvSpPr>
        <p:spPr>
          <a:xfrm>
            <a:off x="3492009" y="5660538"/>
            <a:ext cx="6414121" cy="741806"/>
          </a:xfrm>
          <a:prstGeom prst="rect">
            <a:avLst/>
          </a:prstGeom>
        </p:spPr>
        <p:txBody>
          <a:bodyPr wrap="square">
            <a:spAutoFit/>
          </a:bodyPr>
          <a:lstStyle/>
          <a:p>
            <a:pPr lvl="0">
              <a:lnSpc>
                <a:spcPct val="150000"/>
              </a:lnSpc>
            </a:pPr>
            <a:r>
              <a:rPr lang="en-US" sz="1500" dirty="0"/>
              <a:t>pip install Flask</a:t>
            </a:r>
          </a:p>
          <a:p>
            <a:pPr lvl="0">
              <a:lnSpc>
                <a:spcPct val="150000"/>
              </a:lnSpc>
            </a:pPr>
            <a:r>
              <a:rPr lang="en-US" sz="1500" dirty="0"/>
              <a:t>pip install azure-cognitiveservices-vision-computervision</a:t>
            </a:r>
          </a:p>
        </p:txBody>
      </p:sp>
    </p:spTree>
    <p:extLst>
      <p:ext uri="{BB962C8B-B14F-4D97-AF65-F5344CB8AC3E}">
        <p14:creationId xmlns:p14="http://schemas.microsoft.com/office/powerpoint/2010/main" val="211404612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8C942FAE-6B10-4332-9850-D494716BD3D7}"/>
              </a:ext>
            </a:extLst>
          </p:cNvPr>
          <p:cNvSpPr/>
          <p:nvPr/>
        </p:nvSpPr>
        <p:spPr bwMode="auto">
          <a:xfrm>
            <a:off x="6691331" y="3769044"/>
            <a:ext cx="5102352" cy="1481328"/>
          </a:xfrm>
          <a:prstGeom prst="roundRect">
            <a:avLst>
              <a:gd name="adj" fmla="val 1168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77B65CDD-3DBD-4230-AF4B-99654AF8D404}"/>
              </a:ext>
            </a:extLst>
          </p:cNvPr>
          <p:cNvSpPr/>
          <p:nvPr/>
        </p:nvSpPr>
        <p:spPr bwMode="auto">
          <a:xfrm>
            <a:off x="6691331" y="2163590"/>
            <a:ext cx="5102352" cy="832104"/>
          </a:xfrm>
          <a:prstGeom prst="roundRect">
            <a:avLst>
              <a:gd name="adj" fmla="val 1515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DA1E30E5-FD28-4880-9237-7EEE5718300A}"/>
              </a:ext>
            </a:extLst>
          </p:cNvPr>
          <p:cNvSpPr/>
          <p:nvPr/>
        </p:nvSpPr>
        <p:spPr bwMode="auto">
          <a:xfrm>
            <a:off x="623678" y="3769044"/>
            <a:ext cx="5102352" cy="1088136"/>
          </a:xfrm>
          <a:prstGeom prst="roundRect">
            <a:avLst>
              <a:gd name="adj" fmla="val 1793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6FCA4DEB-3CB0-4EC2-9B0D-D687AFA338F2}"/>
              </a:ext>
            </a:extLst>
          </p:cNvPr>
          <p:cNvSpPr/>
          <p:nvPr/>
        </p:nvSpPr>
        <p:spPr bwMode="auto">
          <a:xfrm>
            <a:off x="623678" y="2165442"/>
            <a:ext cx="5102352" cy="832104"/>
          </a:xfrm>
          <a:prstGeom prst="roundRect">
            <a:avLst>
              <a:gd name="adj" fmla="val 1515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10B60C-0ACB-4793-8B6E-3E23F2CFEEB0}"/>
              </a:ext>
            </a:extLst>
          </p:cNvPr>
          <p:cNvSpPr>
            <a:spLocks noGrp="1"/>
          </p:cNvSpPr>
          <p:nvPr>
            <p:ph type="title"/>
          </p:nvPr>
        </p:nvSpPr>
        <p:spPr/>
        <p:txBody>
          <a:bodyPr/>
          <a:lstStyle/>
          <a:p>
            <a:r>
              <a:rPr lang="en-US" dirty="0"/>
              <a:t>Python overview: variables and data types</a:t>
            </a:r>
          </a:p>
        </p:txBody>
      </p:sp>
      <p:sp>
        <p:nvSpPr>
          <p:cNvPr id="3" name="Content Placeholder 2">
            <a:extLst>
              <a:ext uri="{FF2B5EF4-FFF2-40B4-BE49-F238E27FC236}">
                <a16:creationId xmlns:a16="http://schemas.microsoft.com/office/drawing/2014/main" id="{DF29EEBA-9C9C-4157-ABBF-FA25E6ABDF50}"/>
              </a:ext>
            </a:extLst>
          </p:cNvPr>
          <p:cNvSpPr>
            <a:spLocks noGrp="1"/>
          </p:cNvSpPr>
          <p:nvPr>
            <p:ph sz="quarter" idx="12"/>
          </p:nvPr>
        </p:nvSpPr>
        <p:spPr>
          <a:xfrm>
            <a:off x="6691331" y="1636370"/>
            <a:ext cx="5315516" cy="439465"/>
          </a:xfrm>
        </p:spPr>
        <p:txBody>
          <a:bodyPr/>
          <a:lstStyle/>
          <a:p>
            <a:pPr>
              <a:spcAft>
                <a:spcPts val="816"/>
              </a:spcAft>
            </a:pPr>
            <a:r>
              <a:rPr lang="en-US" sz="2800" dirty="0"/>
              <a:t>Lists</a:t>
            </a:r>
            <a:endParaRPr lang="en-US" dirty="0">
              <a:latin typeface="Consolas" panose="020B0609020204030204" pitchFamily="49" charset="0"/>
            </a:endParaRPr>
          </a:p>
        </p:txBody>
      </p:sp>
      <p:sp>
        <p:nvSpPr>
          <p:cNvPr id="4" name="Content Placeholder 3">
            <a:extLst>
              <a:ext uri="{FF2B5EF4-FFF2-40B4-BE49-F238E27FC236}">
                <a16:creationId xmlns:a16="http://schemas.microsoft.com/office/drawing/2014/main" id="{FB23FA63-F50D-4C8B-B5F9-12EFB9A52AE1}"/>
              </a:ext>
            </a:extLst>
          </p:cNvPr>
          <p:cNvSpPr>
            <a:spLocks noGrp="1"/>
          </p:cNvSpPr>
          <p:nvPr>
            <p:ph sz="quarter" idx="13"/>
          </p:nvPr>
        </p:nvSpPr>
        <p:spPr>
          <a:xfrm>
            <a:off x="722497" y="3238370"/>
            <a:ext cx="5439563" cy="439465"/>
          </a:xfrm>
        </p:spPr>
        <p:txBody>
          <a:bodyPr/>
          <a:lstStyle/>
          <a:p>
            <a:r>
              <a:rPr lang="en-US" sz="2800" dirty="0"/>
              <a:t>Dictionaries</a:t>
            </a:r>
            <a:endParaRPr lang="en-US" dirty="0">
              <a:solidFill>
                <a:schemeClr val="bg1"/>
              </a:solidFill>
            </a:endParaRPr>
          </a:p>
        </p:txBody>
      </p:sp>
      <p:sp>
        <p:nvSpPr>
          <p:cNvPr id="7" name="Rectangle 6">
            <a:extLst>
              <a:ext uri="{FF2B5EF4-FFF2-40B4-BE49-F238E27FC236}">
                <a16:creationId xmlns:a16="http://schemas.microsoft.com/office/drawing/2014/main" id="{4384A0DB-5A0D-834A-AF36-3D3113477609}"/>
              </a:ext>
            </a:extLst>
          </p:cNvPr>
          <p:cNvSpPr/>
          <p:nvPr/>
        </p:nvSpPr>
        <p:spPr>
          <a:xfrm>
            <a:off x="662730" y="4009868"/>
            <a:ext cx="5064920" cy="606488"/>
          </a:xfrm>
          <a:prstGeom prst="rect">
            <a:avLst/>
          </a:prstGeom>
        </p:spPr>
        <p:txBody>
          <a:bodyPr wrap="square">
            <a:spAutoFit/>
          </a:bodyPr>
          <a:lstStyle/>
          <a:p>
            <a:pPr marL="233149" lvl="1"/>
            <a:r>
              <a:rPr lang="en-US" sz="1632" dirty="0">
                <a:latin typeface="Consolas" panose="020B0609020204030204" pitchFamily="49" charset="0"/>
              </a:rPr>
              <a:t>&gt;&gt;&gt; capitals = {"France": "Paris", </a:t>
            </a:r>
          </a:p>
          <a:p>
            <a:pPr marL="233149" lvl="1"/>
            <a:r>
              <a:rPr lang="en-US" sz="1632" dirty="0">
                <a:latin typeface="Consolas" panose="020B0609020204030204" pitchFamily="49" charset="0"/>
              </a:rPr>
              <a:t>                "Germany": "Berlin"}</a:t>
            </a:r>
          </a:p>
        </p:txBody>
      </p:sp>
      <p:sp>
        <p:nvSpPr>
          <p:cNvPr id="9" name="Rectangle 8">
            <a:extLst>
              <a:ext uri="{FF2B5EF4-FFF2-40B4-BE49-F238E27FC236}">
                <a16:creationId xmlns:a16="http://schemas.microsoft.com/office/drawing/2014/main" id="{39C616CA-209C-C54E-8048-C788A765694D}"/>
              </a:ext>
            </a:extLst>
          </p:cNvPr>
          <p:cNvSpPr/>
          <p:nvPr/>
        </p:nvSpPr>
        <p:spPr>
          <a:xfrm>
            <a:off x="662729" y="2406329"/>
            <a:ext cx="5129318" cy="350330"/>
          </a:xfrm>
          <a:prstGeom prst="rect">
            <a:avLst/>
          </a:prstGeom>
        </p:spPr>
        <p:txBody>
          <a:bodyPr wrap="square">
            <a:spAutoFit/>
          </a:bodyPr>
          <a:lstStyle/>
          <a:p>
            <a:pPr marL="233149" lvl="1"/>
            <a:r>
              <a:rPr lang="en-US" sz="1632" dirty="0">
                <a:latin typeface="Consolas" panose="020B0609020204030204" pitchFamily="49" charset="0"/>
              </a:rPr>
              <a:t>&gt;&gt;&gt; country = "France"</a:t>
            </a:r>
          </a:p>
        </p:txBody>
      </p:sp>
      <p:sp>
        <p:nvSpPr>
          <p:cNvPr id="11" name="Rectangle 10">
            <a:extLst>
              <a:ext uri="{FF2B5EF4-FFF2-40B4-BE49-F238E27FC236}">
                <a16:creationId xmlns:a16="http://schemas.microsoft.com/office/drawing/2014/main" id="{2B22AB64-A6E4-F148-834E-5B130FE7AF08}"/>
              </a:ext>
            </a:extLst>
          </p:cNvPr>
          <p:cNvSpPr/>
          <p:nvPr/>
        </p:nvSpPr>
        <p:spPr>
          <a:xfrm>
            <a:off x="6694567" y="4021933"/>
            <a:ext cx="5129318" cy="873436"/>
          </a:xfrm>
          <a:prstGeom prst="rect">
            <a:avLst/>
          </a:prstGeom>
        </p:spPr>
        <p:txBody>
          <a:bodyPr wrap="square">
            <a:spAutoFit/>
          </a:bodyPr>
          <a:lstStyle/>
          <a:p>
            <a:pPr marL="233149" lvl="1"/>
            <a:r>
              <a:rPr lang="en-US" sz="1632" dirty="0">
                <a:latin typeface="Consolas" panose="020B0609020204030204" pitchFamily="49" charset="0"/>
              </a:rPr>
              <a:t>&gt;&gt;&gt; continents.append("Europe")</a:t>
            </a:r>
            <a:br>
              <a:rPr lang="en-US" sz="1632" dirty="0">
                <a:latin typeface="Consolas" panose="020B0609020204030204" pitchFamily="49" charset="0"/>
              </a:rPr>
            </a:br>
            <a:r>
              <a:rPr lang="en-US" sz="1632" dirty="0">
                <a:latin typeface="Consolas" panose="020B0609020204030204" pitchFamily="49" charset="0"/>
              </a:rPr>
              <a:t>&gt;&gt;&gt; continents</a:t>
            </a:r>
          </a:p>
          <a:p>
            <a:pPr marL="233149" lvl="1"/>
            <a:r>
              <a:rPr lang="en-US" sz="1632" dirty="0">
                <a:latin typeface="Consolas" panose="020B0609020204030204" pitchFamily="49" charset="0"/>
              </a:rPr>
              <a:t>["Africa", "Asia", "Europe"]</a:t>
            </a:r>
            <a:endParaRPr lang="en-US" sz="1224" dirty="0">
              <a:latin typeface="Consolas" panose="020B0609020204030204" pitchFamily="49" charset="0"/>
            </a:endParaRPr>
          </a:p>
        </p:txBody>
      </p:sp>
      <p:sp>
        <p:nvSpPr>
          <p:cNvPr id="13" name="Rectangle 12">
            <a:extLst>
              <a:ext uri="{FF2B5EF4-FFF2-40B4-BE49-F238E27FC236}">
                <a16:creationId xmlns:a16="http://schemas.microsoft.com/office/drawing/2014/main" id="{B41635C7-1298-564F-AC8A-87830BF1B501}"/>
              </a:ext>
            </a:extLst>
          </p:cNvPr>
          <p:cNvSpPr/>
          <p:nvPr/>
        </p:nvSpPr>
        <p:spPr>
          <a:xfrm>
            <a:off x="6684539" y="2406329"/>
            <a:ext cx="5129318" cy="350330"/>
          </a:xfrm>
          <a:prstGeom prst="rect">
            <a:avLst/>
          </a:prstGeom>
        </p:spPr>
        <p:txBody>
          <a:bodyPr wrap="square">
            <a:spAutoFit/>
          </a:bodyPr>
          <a:lstStyle/>
          <a:p>
            <a:pPr marL="233149" lvl="1"/>
            <a:r>
              <a:rPr lang="en-US" sz="1632" dirty="0">
                <a:latin typeface="Consolas" panose="020B0609020204030204" pitchFamily="49" charset="0"/>
              </a:rPr>
              <a:t>&gt;&gt;&gt; continents = ["Africa", "Asia"]</a:t>
            </a:r>
          </a:p>
        </p:txBody>
      </p:sp>
      <p:sp>
        <p:nvSpPr>
          <p:cNvPr id="20" name="Content Placeholder 3">
            <a:extLst>
              <a:ext uri="{FF2B5EF4-FFF2-40B4-BE49-F238E27FC236}">
                <a16:creationId xmlns:a16="http://schemas.microsoft.com/office/drawing/2014/main" id="{293D9450-21C5-4DB8-8CB4-0B9FC32A5267}"/>
              </a:ext>
            </a:extLst>
          </p:cNvPr>
          <p:cNvSpPr txBox="1">
            <a:spLocks/>
          </p:cNvSpPr>
          <p:nvPr/>
        </p:nvSpPr>
        <p:spPr>
          <a:xfrm>
            <a:off x="722496" y="1636370"/>
            <a:ext cx="5439563" cy="439465"/>
          </a:xfrm>
          <a:prstGeom prst="rect">
            <a:avLst/>
          </a:prstGeom>
        </p:spPr>
        <p:txBody>
          <a:bodyPr vert="horz" wrap="square" lIns="91440" tIns="91440" rIns="91440" bIns="91440" rtlCol="0">
            <a:noAutofit/>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Variables</a:t>
            </a:r>
            <a:endParaRPr lang="en-US" dirty="0">
              <a:solidFill>
                <a:schemeClr val="bg1"/>
              </a:solidFill>
            </a:endParaRPr>
          </a:p>
        </p:txBody>
      </p:sp>
      <p:sp>
        <p:nvSpPr>
          <p:cNvPr id="21" name="Content Placeholder 2">
            <a:extLst>
              <a:ext uri="{FF2B5EF4-FFF2-40B4-BE49-F238E27FC236}">
                <a16:creationId xmlns:a16="http://schemas.microsoft.com/office/drawing/2014/main" id="{7F8F3BE9-186C-43B3-BF65-CEEEECD0D3B1}"/>
              </a:ext>
            </a:extLst>
          </p:cNvPr>
          <p:cNvSpPr txBox="1">
            <a:spLocks/>
          </p:cNvSpPr>
          <p:nvPr/>
        </p:nvSpPr>
        <p:spPr>
          <a:xfrm>
            <a:off x="6691331" y="3243772"/>
            <a:ext cx="5315516" cy="439465"/>
          </a:xfrm>
          <a:prstGeom prst="rect">
            <a:avLst/>
          </a:prstGeom>
        </p:spPr>
        <p:txBody>
          <a:bodyPr vert="horz" wrap="square" lIns="91440" tIns="91440" rIns="91440" bIns="91440" rtlCol="0">
            <a:noAutofit/>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Add to lists with append ()</a:t>
            </a:r>
            <a:endParaRPr lang="en-US" sz="2800" dirty="0">
              <a:solidFill>
                <a:schemeClr val="bg1"/>
              </a:solidFill>
            </a:endParaRPr>
          </a:p>
        </p:txBody>
      </p:sp>
    </p:spTree>
    <p:extLst>
      <p:ext uri="{BB962C8B-B14F-4D97-AF65-F5344CB8AC3E}">
        <p14:creationId xmlns:p14="http://schemas.microsoft.com/office/powerpoint/2010/main" val="125219964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BE1CD41-C998-4044-A206-36BC83D7E7A7}"/>
              </a:ext>
            </a:extLst>
          </p:cNvPr>
          <p:cNvSpPr/>
          <p:nvPr/>
        </p:nvSpPr>
        <p:spPr bwMode="auto">
          <a:xfrm>
            <a:off x="6533963" y="2140777"/>
            <a:ext cx="5102352" cy="2386584"/>
          </a:xfrm>
          <a:prstGeom prst="roundRect">
            <a:avLst>
              <a:gd name="adj" fmla="val 1168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82EC93D8-FED2-4817-9CE5-04E95DD89256}"/>
              </a:ext>
            </a:extLst>
          </p:cNvPr>
          <p:cNvSpPr/>
          <p:nvPr/>
        </p:nvSpPr>
        <p:spPr bwMode="auto">
          <a:xfrm>
            <a:off x="656618" y="2116166"/>
            <a:ext cx="5102352" cy="2386584"/>
          </a:xfrm>
          <a:prstGeom prst="roundRect">
            <a:avLst>
              <a:gd name="adj" fmla="val 1168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2291C43-8456-4232-96F3-B62B86D9B34F}"/>
              </a:ext>
            </a:extLst>
          </p:cNvPr>
          <p:cNvSpPr>
            <a:spLocks noGrp="1"/>
          </p:cNvSpPr>
          <p:nvPr>
            <p:ph type="title"/>
          </p:nvPr>
        </p:nvSpPr>
        <p:spPr/>
        <p:txBody>
          <a:bodyPr/>
          <a:lstStyle/>
          <a:p>
            <a:r>
              <a:rPr lang="en-US" dirty="0"/>
              <a:t>Python overview: control flow expressions</a:t>
            </a:r>
          </a:p>
        </p:txBody>
      </p:sp>
      <p:sp>
        <p:nvSpPr>
          <p:cNvPr id="3" name="Content Placeholder 2">
            <a:extLst>
              <a:ext uri="{FF2B5EF4-FFF2-40B4-BE49-F238E27FC236}">
                <a16:creationId xmlns:a16="http://schemas.microsoft.com/office/drawing/2014/main" id="{FE5FC072-3EDD-4324-B3FE-A9ACA7382E12}"/>
              </a:ext>
            </a:extLst>
          </p:cNvPr>
          <p:cNvSpPr>
            <a:spLocks noGrp="1"/>
          </p:cNvSpPr>
          <p:nvPr>
            <p:ph sz="quarter" idx="12"/>
          </p:nvPr>
        </p:nvSpPr>
        <p:spPr>
          <a:xfrm>
            <a:off x="656618" y="1554423"/>
            <a:ext cx="5315516" cy="439465"/>
          </a:xfrm>
        </p:spPr>
        <p:txBody>
          <a:bodyPr/>
          <a:lstStyle/>
          <a:p>
            <a:pPr>
              <a:spcAft>
                <a:spcPts val="1224"/>
              </a:spcAft>
            </a:pPr>
            <a:r>
              <a:rPr lang="en-US" sz="2800" dirty="0">
                <a:latin typeface="Consolas" panose="020B0609020204030204" pitchFamily="49" charset="0"/>
              </a:rPr>
              <a:t>If</a:t>
            </a:r>
            <a:r>
              <a:rPr lang="en-US" sz="2800" dirty="0"/>
              <a:t> statements</a:t>
            </a:r>
          </a:p>
        </p:txBody>
      </p:sp>
      <p:sp>
        <p:nvSpPr>
          <p:cNvPr id="6" name="Rectangle 5">
            <a:extLst>
              <a:ext uri="{FF2B5EF4-FFF2-40B4-BE49-F238E27FC236}">
                <a16:creationId xmlns:a16="http://schemas.microsoft.com/office/drawing/2014/main" id="{1D144108-5846-5C49-AEC1-FDE5E5176286}"/>
              </a:ext>
            </a:extLst>
          </p:cNvPr>
          <p:cNvSpPr/>
          <p:nvPr/>
        </p:nvSpPr>
        <p:spPr>
          <a:xfrm>
            <a:off x="656618" y="2390429"/>
            <a:ext cx="5071031" cy="1887281"/>
          </a:xfrm>
          <a:prstGeom prst="rect">
            <a:avLst/>
          </a:prstGeom>
        </p:spPr>
        <p:txBody>
          <a:bodyPr wrap="square">
            <a:spAutoFit/>
          </a:bodyPr>
          <a:lstStyle/>
          <a:p>
            <a:pPr marL="233149" lvl="1"/>
            <a:r>
              <a:rPr lang="en-US" sz="1632" dirty="0">
                <a:latin typeface="Consolas" panose="020B0609020204030204" pitchFamily="49" charset="0"/>
              </a:rPr>
              <a:t>&gt;&gt;&gt; y = 5</a:t>
            </a:r>
          </a:p>
          <a:p>
            <a:pPr marL="233149" lvl="1"/>
            <a:r>
              <a:rPr lang="en-US" sz="1632" dirty="0">
                <a:latin typeface="Consolas" panose="020B0609020204030204" pitchFamily="49" charset="0"/>
              </a:rPr>
              <a:t>&gt;&gt;&gt; if y % 2 == 0:</a:t>
            </a:r>
          </a:p>
          <a:p>
            <a:pPr marL="233149" lvl="1"/>
            <a:r>
              <a:rPr lang="en-US" sz="1632" dirty="0">
                <a:latin typeface="Consolas" panose="020B0609020204030204" pitchFamily="49" charset="0"/>
              </a:rPr>
              <a:t>...     print("Even")</a:t>
            </a:r>
          </a:p>
          <a:p>
            <a:pPr marL="233149" lvl="1"/>
            <a:r>
              <a:rPr lang="en-US" sz="1632" dirty="0">
                <a:latin typeface="Consolas" panose="020B0609020204030204" pitchFamily="49" charset="0"/>
              </a:rPr>
              <a:t>... else:</a:t>
            </a:r>
          </a:p>
          <a:p>
            <a:pPr marL="233149" lvl="1"/>
            <a:r>
              <a:rPr lang="en-US" sz="1632" dirty="0">
                <a:latin typeface="Consolas" panose="020B0609020204030204" pitchFamily="49" charset="0"/>
              </a:rPr>
              <a:t>...     print("Odd")</a:t>
            </a:r>
          </a:p>
          <a:p>
            <a:pPr marL="233149" lvl="1"/>
            <a:r>
              <a:rPr lang="en-US" sz="1632" dirty="0">
                <a:latin typeface="Consolas" panose="020B0609020204030204" pitchFamily="49" charset="0"/>
              </a:rPr>
              <a:t>...</a:t>
            </a:r>
          </a:p>
          <a:p>
            <a:pPr marL="233149" lvl="1"/>
            <a:r>
              <a:rPr lang="en-US" sz="1632" dirty="0">
                <a:latin typeface="Consolas" panose="020B0609020204030204" pitchFamily="49" charset="0"/>
              </a:rPr>
              <a:t>Odd</a:t>
            </a:r>
          </a:p>
        </p:txBody>
      </p:sp>
      <p:sp>
        <p:nvSpPr>
          <p:cNvPr id="14" name="Rectangle 13">
            <a:extLst>
              <a:ext uri="{FF2B5EF4-FFF2-40B4-BE49-F238E27FC236}">
                <a16:creationId xmlns:a16="http://schemas.microsoft.com/office/drawing/2014/main" id="{4AB3AE27-469E-6240-874B-1358692C5345}"/>
              </a:ext>
            </a:extLst>
          </p:cNvPr>
          <p:cNvSpPr/>
          <p:nvPr/>
        </p:nvSpPr>
        <p:spPr>
          <a:xfrm>
            <a:off x="6533963" y="2390429"/>
            <a:ext cx="5080745" cy="1631122"/>
          </a:xfrm>
          <a:prstGeom prst="rect">
            <a:avLst/>
          </a:prstGeom>
        </p:spPr>
        <p:txBody>
          <a:bodyPr wrap="square" numCol="1" anchor="t">
            <a:spAutoFit/>
          </a:bodyPr>
          <a:lstStyle/>
          <a:p>
            <a:pPr marL="233149" lvl="1"/>
            <a:r>
              <a:rPr lang="en-US" sz="1632" dirty="0">
                <a:latin typeface="Consolas" panose="020B0609020204030204" pitchFamily="49" charset="0"/>
              </a:rPr>
              <a:t>&gt;&gt;&gt; for continent in continents:</a:t>
            </a:r>
          </a:p>
          <a:p>
            <a:pPr marL="233149" lvl="1"/>
            <a:r>
              <a:rPr lang="en-US" sz="1632" dirty="0">
                <a:latin typeface="Consolas" panose="020B0609020204030204" pitchFamily="49" charset="0"/>
              </a:rPr>
              <a:t>...     print(continent)</a:t>
            </a:r>
          </a:p>
          <a:p>
            <a:pPr marL="233149" lvl="1"/>
            <a:r>
              <a:rPr lang="en-US" sz="1632" dirty="0">
                <a:latin typeface="Consolas" panose="020B0609020204030204" pitchFamily="49" charset="0"/>
              </a:rPr>
              <a:t>...</a:t>
            </a:r>
          </a:p>
          <a:p>
            <a:pPr marL="233149" lvl="1"/>
            <a:r>
              <a:rPr lang="en-US" sz="1632" dirty="0">
                <a:latin typeface="Consolas" panose="020B0609020204030204" pitchFamily="49" charset="0"/>
              </a:rPr>
              <a:t>Africa</a:t>
            </a:r>
          </a:p>
          <a:p>
            <a:pPr marL="233149" lvl="1"/>
            <a:r>
              <a:rPr lang="en-US" sz="1632" dirty="0">
                <a:latin typeface="Consolas" panose="020B0609020204030204" pitchFamily="49" charset="0"/>
              </a:rPr>
              <a:t>Asia</a:t>
            </a:r>
          </a:p>
          <a:p>
            <a:pPr marL="233149" lvl="1"/>
            <a:r>
              <a:rPr lang="en-US" sz="1632" dirty="0">
                <a:latin typeface="Consolas" panose="020B0609020204030204" pitchFamily="49" charset="0"/>
              </a:rPr>
              <a:t>Europe</a:t>
            </a:r>
          </a:p>
        </p:txBody>
      </p:sp>
      <p:sp>
        <p:nvSpPr>
          <p:cNvPr id="12" name="Content Placeholder 2">
            <a:extLst>
              <a:ext uri="{FF2B5EF4-FFF2-40B4-BE49-F238E27FC236}">
                <a16:creationId xmlns:a16="http://schemas.microsoft.com/office/drawing/2014/main" id="{6D3BACC1-5491-425F-A378-C61018102B05}"/>
              </a:ext>
            </a:extLst>
          </p:cNvPr>
          <p:cNvSpPr txBox="1">
            <a:spLocks/>
          </p:cNvSpPr>
          <p:nvPr/>
        </p:nvSpPr>
        <p:spPr>
          <a:xfrm>
            <a:off x="6538524" y="1554422"/>
            <a:ext cx="5315516" cy="439465"/>
          </a:xfrm>
          <a:prstGeom prst="rect">
            <a:avLst/>
          </a:prstGeom>
        </p:spPr>
        <p:txBody>
          <a:bodyPr vert="horz" wrap="square" lIns="91440" tIns="91440" rIns="91440" bIns="91440" rtlCol="0">
            <a:noAutofit/>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24"/>
              </a:spcAft>
            </a:pPr>
            <a:r>
              <a:rPr lang="en-US" sz="2800" dirty="0">
                <a:latin typeface="Consolas" panose="020B0609020204030204" pitchFamily="49" charset="0"/>
              </a:rPr>
              <a:t>For</a:t>
            </a:r>
            <a:r>
              <a:rPr lang="en-US" sz="2800" dirty="0"/>
              <a:t> loops</a:t>
            </a:r>
          </a:p>
        </p:txBody>
      </p:sp>
    </p:spTree>
    <p:extLst>
      <p:ext uri="{BB962C8B-B14F-4D97-AF65-F5344CB8AC3E}">
        <p14:creationId xmlns:p14="http://schemas.microsoft.com/office/powerpoint/2010/main" val="202851455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14E3300-C5B5-4D83-BA97-71EA790F6640}"/>
              </a:ext>
            </a:extLst>
          </p:cNvPr>
          <p:cNvSpPr/>
          <p:nvPr/>
        </p:nvSpPr>
        <p:spPr bwMode="auto">
          <a:xfrm>
            <a:off x="4625039" y="2059768"/>
            <a:ext cx="6547104" cy="2697480"/>
          </a:xfrm>
          <a:prstGeom prst="roundRect">
            <a:avLst>
              <a:gd name="adj" fmla="val 1168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66DD0949-F33D-437E-AE75-509119DC1746}"/>
              </a:ext>
            </a:extLst>
          </p:cNvPr>
          <p:cNvSpPr/>
          <p:nvPr/>
        </p:nvSpPr>
        <p:spPr bwMode="auto">
          <a:xfrm>
            <a:off x="461026" y="2086643"/>
            <a:ext cx="3657600" cy="1984248"/>
          </a:xfrm>
          <a:prstGeom prst="roundRect">
            <a:avLst>
              <a:gd name="adj" fmla="val 1168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2291C43-8456-4232-96F3-B62B86D9B34F}"/>
              </a:ext>
            </a:extLst>
          </p:cNvPr>
          <p:cNvSpPr>
            <a:spLocks noGrp="1"/>
          </p:cNvSpPr>
          <p:nvPr>
            <p:ph type="title"/>
          </p:nvPr>
        </p:nvSpPr>
        <p:spPr/>
        <p:txBody>
          <a:bodyPr/>
          <a:lstStyle/>
          <a:p>
            <a:r>
              <a:rPr lang="en-US" sz="4400" dirty="0"/>
              <a:t>Python overview: functions and exception handling</a:t>
            </a:r>
          </a:p>
        </p:txBody>
      </p:sp>
      <p:sp>
        <p:nvSpPr>
          <p:cNvPr id="3" name="Content Placeholder 2">
            <a:extLst>
              <a:ext uri="{FF2B5EF4-FFF2-40B4-BE49-F238E27FC236}">
                <a16:creationId xmlns:a16="http://schemas.microsoft.com/office/drawing/2014/main" id="{FE5FC072-3EDD-4324-B3FE-A9ACA7382E12}"/>
              </a:ext>
            </a:extLst>
          </p:cNvPr>
          <p:cNvSpPr>
            <a:spLocks noGrp="1"/>
          </p:cNvSpPr>
          <p:nvPr>
            <p:ph sz="quarter" idx="12"/>
          </p:nvPr>
        </p:nvSpPr>
        <p:spPr>
          <a:xfrm>
            <a:off x="461026" y="1503652"/>
            <a:ext cx="3816101" cy="439465"/>
          </a:xfrm>
        </p:spPr>
        <p:txBody>
          <a:bodyPr/>
          <a:lstStyle/>
          <a:p>
            <a:pPr>
              <a:spcAft>
                <a:spcPts val="1224"/>
              </a:spcAft>
            </a:pPr>
            <a:r>
              <a:rPr lang="en-US" sz="2800" dirty="0"/>
              <a:t>Functions</a:t>
            </a:r>
            <a:endParaRPr lang="en-US" sz="2800" dirty="0">
              <a:latin typeface="Consolas" panose="020B0609020204030204" pitchFamily="49" charset="0"/>
            </a:endParaRPr>
          </a:p>
        </p:txBody>
      </p:sp>
      <p:sp>
        <p:nvSpPr>
          <p:cNvPr id="4" name="Content Placeholder 3">
            <a:extLst>
              <a:ext uri="{FF2B5EF4-FFF2-40B4-BE49-F238E27FC236}">
                <a16:creationId xmlns:a16="http://schemas.microsoft.com/office/drawing/2014/main" id="{606AF6DD-2340-4C17-AE5D-B32138D5EAB7}"/>
              </a:ext>
            </a:extLst>
          </p:cNvPr>
          <p:cNvSpPr>
            <a:spLocks noGrp="1"/>
          </p:cNvSpPr>
          <p:nvPr>
            <p:ph sz="quarter" idx="13"/>
          </p:nvPr>
        </p:nvSpPr>
        <p:spPr>
          <a:xfrm>
            <a:off x="4606576" y="1507048"/>
            <a:ext cx="7829899" cy="439465"/>
          </a:xfrm>
        </p:spPr>
        <p:txBody>
          <a:bodyPr/>
          <a:lstStyle/>
          <a:p>
            <a:pPr>
              <a:spcAft>
                <a:spcPts val="1224"/>
              </a:spcAft>
            </a:pPr>
            <a:r>
              <a:rPr lang="en-US" sz="2800" dirty="0"/>
              <a:t>Exception handling</a:t>
            </a:r>
            <a:endParaRPr lang="en-US" sz="2800" dirty="0">
              <a:latin typeface="Consolas" panose="020B0609020204030204" pitchFamily="49" charset="0"/>
            </a:endParaRPr>
          </a:p>
        </p:txBody>
      </p:sp>
      <p:sp>
        <p:nvSpPr>
          <p:cNvPr id="6" name="Rectangle 5">
            <a:extLst>
              <a:ext uri="{FF2B5EF4-FFF2-40B4-BE49-F238E27FC236}">
                <a16:creationId xmlns:a16="http://schemas.microsoft.com/office/drawing/2014/main" id="{764EA6DF-68FE-7C49-AC64-F9E0BD390017}"/>
              </a:ext>
            </a:extLst>
          </p:cNvPr>
          <p:cNvSpPr/>
          <p:nvPr/>
        </p:nvSpPr>
        <p:spPr>
          <a:xfrm>
            <a:off x="428325" y="2059768"/>
            <a:ext cx="3652696" cy="1788073"/>
          </a:xfrm>
          <a:prstGeom prst="rect">
            <a:avLst/>
          </a:prstGeom>
        </p:spPr>
        <p:txBody>
          <a:bodyPr wrap="square">
            <a:spAutoFit/>
          </a:bodyPr>
          <a:lstStyle/>
          <a:p>
            <a:pPr>
              <a:spcAft>
                <a:spcPts val="1224"/>
              </a:spcAft>
            </a:pPr>
            <a:endParaRPr lang="en-US" sz="1632" dirty="0"/>
          </a:p>
          <a:p>
            <a:pPr marL="233149" lvl="1"/>
            <a:r>
              <a:rPr lang="en-US" sz="1632" dirty="0">
                <a:latin typeface="Consolas" panose="020B0609020204030204" pitchFamily="49" charset="0"/>
              </a:rPr>
              <a:t>&gt;&gt;&gt; def list_length(l):</a:t>
            </a:r>
          </a:p>
          <a:p>
            <a:pPr marL="233149" lvl="1"/>
            <a:r>
              <a:rPr lang="en-US" sz="1632" dirty="0">
                <a:latin typeface="Consolas" panose="020B0609020204030204" pitchFamily="49" charset="0"/>
              </a:rPr>
              <a:t>...     return len(l)</a:t>
            </a:r>
          </a:p>
          <a:p>
            <a:pPr marL="233149" lvl="1"/>
            <a:r>
              <a:rPr lang="en-US" sz="1632" dirty="0">
                <a:latin typeface="Consolas" panose="020B0609020204030204" pitchFamily="49" charset="0"/>
              </a:rPr>
              <a:t>...</a:t>
            </a:r>
          </a:p>
          <a:p>
            <a:pPr marL="233149" lvl="1"/>
            <a:r>
              <a:rPr lang="en-US" sz="1632" dirty="0">
                <a:latin typeface="Consolas" panose="020B0609020204030204" pitchFamily="49" charset="0"/>
              </a:rPr>
              <a:t>&gt;&gt;&gt; list_length(continents)</a:t>
            </a:r>
          </a:p>
          <a:p>
            <a:pPr marL="233149" lvl="1"/>
            <a:r>
              <a:rPr lang="en-US" sz="1632" dirty="0">
                <a:latin typeface="Consolas" panose="020B0609020204030204" pitchFamily="49" charset="0"/>
              </a:rPr>
              <a:t>3</a:t>
            </a:r>
          </a:p>
        </p:txBody>
      </p:sp>
      <p:sp>
        <p:nvSpPr>
          <p:cNvPr id="10" name="Rectangle 9">
            <a:extLst>
              <a:ext uri="{FF2B5EF4-FFF2-40B4-BE49-F238E27FC236}">
                <a16:creationId xmlns:a16="http://schemas.microsoft.com/office/drawing/2014/main" id="{974AA645-2D8E-124B-A825-8324A8038C7A}"/>
              </a:ext>
            </a:extLst>
          </p:cNvPr>
          <p:cNvSpPr/>
          <p:nvPr/>
        </p:nvSpPr>
        <p:spPr>
          <a:xfrm>
            <a:off x="4625039" y="2380044"/>
            <a:ext cx="6431704" cy="2143438"/>
          </a:xfrm>
          <a:prstGeom prst="rect">
            <a:avLst/>
          </a:prstGeom>
        </p:spPr>
        <p:txBody>
          <a:bodyPr wrap="square">
            <a:spAutoFit/>
          </a:bodyPr>
          <a:lstStyle/>
          <a:p>
            <a:pPr marL="233149" lvl="1"/>
            <a:r>
              <a:rPr lang="en-US" sz="1632" dirty="0">
                <a:latin typeface="Consolas" panose="020B0609020204030204" pitchFamily="49" charset="0"/>
              </a:rPr>
              <a:t>&gt;&gt;&gt; while True:</a:t>
            </a:r>
          </a:p>
          <a:p>
            <a:pPr marL="233149" lvl="1"/>
            <a:r>
              <a:rPr lang="en-US" sz="1632" dirty="0">
                <a:latin typeface="Consolas" panose="020B0609020204030204" pitchFamily="49" charset="0"/>
              </a:rPr>
              <a:t>...     try:</a:t>
            </a:r>
          </a:p>
          <a:p>
            <a:pPr marL="233149" lvl="1"/>
            <a:r>
              <a:rPr lang="en-US" sz="1632" dirty="0">
                <a:latin typeface="Consolas" panose="020B0609020204030204" pitchFamily="49" charset="0"/>
              </a:rPr>
              <a:t>...         x = int(input("Please enter a number: "))</a:t>
            </a:r>
          </a:p>
          <a:p>
            <a:pPr marL="233149" lvl="1"/>
            <a:r>
              <a:rPr lang="en-US" sz="1632" dirty="0">
                <a:latin typeface="Consolas" panose="020B0609020204030204" pitchFamily="49" charset="0"/>
              </a:rPr>
              <a:t>...         break</a:t>
            </a:r>
          </a:p>
          <a:p>
            <a:pPr marL="233149" lvl="1"/>
            <a:r>
              <a:rPr lang="en-US" sz="1632" dirty="0">
                <a:latin typeface="Consolas" panose="020B0609020204030204" pitchFamily="49" charset="0"/>
              </a:rPr>
              <a:t>...     except ValueError:</a:t>
            </a:r>
          </a:p>
          <a:p>
            <a:pPr marL="233149" lvl="1"/>
            <a:r>
              <a:rPr lang="en-US" sz="1632" dirty="0">
                <a:latin typeface="Consolas" panose="020B0609020204030204" pitchFamily="49" charset="0"/>
              </a:rPr>
              <a:t>...         print("Invalid number. Try again...")</a:t>
            </a:r>
          </a:p>
          <a:p>
            <a:pPr marL="233149" lvl="1"/>
            <a:r>
              <a:rPr lang="en-US" sz="1632" dirty="0">
                <a:latin typeface="Consolas" panose="020B0609020204030204" pitchFamily="49" charset="0"/>
              </a:rPr>
              <a:t>...</a:t>
            </a:r>
          </a:p>
        </p:txBody>
      </p:sp>
    </p:spTree>
    <p:extLst>
      <p:ext uri="{BB962C8B-B14F-4D97-AF65-F5344CB8AC3E}">
        <p14:creationId xmlns:p14="http://schemas.microsoft.com/office/powerpoint/2010/main" val="16147035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48FE5E0-7CAA-433B-BED6-3A3138584678}"/>
              </a:ext>
            </a:extLst>
          </p:cNvPr>
          <p:cNvSpPr/>
          <p:nvPr/>
        </p:nvSpPr>
        <p:spPr bwMode="auto">
          <a:xfrm>
            <a:off x="578343" y="3946467"/>
            <a:ext cx="5335093" cy="832104"/>
          </a:xfrm>
          <a:prstGeom prst="roundRect">
            <a:avLst>
              <a:gd name="adj" fmla="val 1168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3DC223DB-0B94-4127-834F-68C4BF15AA81}"/>
              </a:ext>
            </a:extLst>
          </p:cNvPr>
          <p:cNvSpPr/>
          <p:nvPr/>
        </p:nvSpPr>
        <p:spPr bwMode="auto">
          <a:xfrm>
            <a:off x="578344" y="2036203"/>
            <a:ext cx="5335092" cy="832104"/>
          </a:xfrm>
          <a:prstGeom prst="roundRect">
            <a:avLst>
              <a:gd name="adj" fmla="val 1168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F95FB-8747-4EA1-83D1-2E6A5B17B05C}"/>
              </a:ext>
            </a:extLst>
          </p:cNvPr>
          <p:cNvSpPr>
            <a:spLocks noGrp="1"/>
          </p:cNvSpPr>
          <p:nvPr>
            <p:ph type="title"/>
          </p:nvPr>
        </p:nvSpPr>
        <p:spPr/>
        <p:txBody>
          <a:bodyPr/>
          <a:lstStyle/>
          <a:p>
            <a:r>
              <a:rPr lang="en-US" dirty="0"/>
              <a:t>Python overview: importing functions</a:t>
            </a:r>
          </a:p>
        </p:txBody>
      </p:sp>
      <p:sp>
        <p:nvSpPr>
          <p:cNvPr id="3" name="Content Placeholder 2">
            <a:extLst>
              <a:ext uri="{FF2B5EF4-FFF2-40B4-BE49-F238E27FC236}">
                <a16:creationId xmlns:a16="http://schemas.microsoft.com/office/drawing/2014/main" id="{07DF33C1-EA4C-4BE4-93EE-53A27215C665}"/>
              </a:ext>
            </a:extLst>
          </p:cNvPr>
          <p:cNvSpPr>
            <a:spLocks noGrp="1"/>
          </p:cNvSpPr>
          <p:nvPr>
            <p:ph sz="quarter" idx="10"/>
          </p:nvPr>
        </p:nvSpPr>
        <p:spPr>
          <a:xfrm>
            <a:off x="596712" y="1463669"/>
            <a:ext cx="11238194" cy="572464"/>
          </a:xfrm>
        </p:spPr>
        <p:txBody>
          <a:bodyPr/>
          <a:lstStyle/>
          <a:p>
            <a:r>
              <a:rPr lang="en-US" sz="2800" dirty="0"/>
              <a:t>Import an entire module:</a:t>
            </a:r>
          </a:p>
        </p:txBody>
      </p:sp>
      <p:sp>
        <p:nvSpPr>
          <p:cNvPr id="7" name="Rectangle 6">
            <a:extLst>
              <a:ext uri="{FF2B5EF4-FFF2-40B4-BE49-F238E27FC236}">
                <a16:creationId xmlns:a16="http://schemas.microsoft.com/office/drawing/2014/main" id="{C1B35270-2312-3B4C-A83F-2E46D15F57A7}"/>
              </a:ext>
            </a:extLst>
          </p:cNvPr>
          <p:cNvSpPr/>
          <p:nvPr/>
        </p:nvSpPr>
        <p:spPr>
          <a:xfrm>
            <a:off x="501180" y="2261101"/>
            <a:ext cx="5051602" cy="382308"/>
          </a:xfrm>
          <a:prstGeom prst="rect">
            <a:avLst/>
          </a:prstGeom>
        </p:spPr>
        <p:txBody>
          <a:bodyPr wrap="square" anchor="t">
            <a:spAutoFit/>
          </a:bodyPr>
          <a:lstStyle/>
          <a:p>
            <a:pPr marL="233149" lvl="1">
              <a:spcBef>
                <a:spcPts val="816"/>
              </a:spcBef>
              <a:spcAft>
                <a:spcPts val="1224"/>
              </a:spcAft>
            </a:pPr>
            <a:r>
              <a:rPr lang="en-US" sz="1836" dirty="0">
                <a:latin typeface="Consolas" panose="020B0609020204030204" pitchFamily="49" charset="0"/>
              </a:rPr>
              <a:t>&gt;&gt;&gt; import flask</a:t>
            </a:r>
          </a:p>
        </p:txBody>
      </p:sp>
      <p:sp>
        <p:nvSpPr>
          <p:cNvPr id="10" name="Rectangle 9">
            <a:extLst>
              <a:ext uri="{FF2B5EF4-FFF2-40B4-BE49-F238E27FC236}">
                <a16:creationId xmlns:a16="http://schemas.microsoft.com/office/drawing/2014/main" id="{7D8691A9-7301-D844-9A1E-A55B0307F9EB}"/>
              </a:ext>
            </a:extLst>
          </p:cNvPr>
          <p:cNvSpPr/>
          <p:nvPr/>
        </p:nvSpPr>
        <p:spPr>
          <a:xfrm>
            <a:off x="501180" y="4179736"/>
            <a:ext cx="5179516" cy="374846"/>
          </a:xfrm>
          <a:prstGeom prst="rect">
            <a:avLst/>
          </a:prstGeom>
        </p:spPr>
        <p:txBody>
          <a:bodyPr wrap="square" anchor="t">
            <a:spAutoFit/>
          </a:bodyPr>
          <a:lstStyle/>
          <a:p>
            <a:pPr marL="233149" lvl="1">
              <a:spcBef>
                <a:spcPts val="816"/>
              </a:spcBef>
              <a:spcAft>
                <a:spcPts val="1224"/>
              </a:spcAft>
            </a:pPr>
            <a:r>
              <a:rPr lang="en-US" sz="1836" dirty="0">
                <a:latin typeface="Consolas" panose="020B0609020204030204" pitchFamily="49" charset="0"/>
              </a:rPr>
              <a:t>&gt;&gt;&gt; from flask import render_template</a:t>
            </a:r>
          </a:p>
        </p:txBody>
      </p:sp>
      <p:sp>
        <p:nvSpPr>
          <p:cNvPr id="14" name="Content Placeholder 2">
            <a:extLst>
              <a:ext uri="{FF2B5EF4-FFF2-40B4-BE49-F238E27FC236}">
                <a16:creationId xmlns:a16="http://schemas.microsoft.com/office/drawing/2014/main" id="{13157C6F-79EA-49F5-B9BA-023B4F1CBC7F}"/>
              </a:ext>
            </a:extLst>
          </p:cNvPr>
          <p:cNvSpPr txBox="1">
            <a:spLocks/>
          </p:cNvSpPr>
          <p:nvPr/>
        </p:nvSpPr>
        <p:spPr>
          <a:xfrm>
            <a:off x="596712" y="3374615"/>
            <a:ext cx="11238194" cy="580223"/>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Import specific functions from a module:</a:t>
            </a:r>
          </a:p>
        </p:txBody>
      </p:sp>
    </p:spTree>
    <p:extLst>
      <p:ext uri="{BB962C8B-B14F-4D97-AF65-F5344CB8AC3E}">
        <p14:creationId xmlns:p14="http://schemas.microsoft.com/office/powerpoint/2010/main" val="31051682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crosoft AI Commercial Featuring Comm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Tree>
    <p:extLst>
      <p:ext uri="{BB962C8B-B14F-4D97-AF65-F5344CB8AC3E}">
        <p14:creationId xmlns:p14="http://schemas.microsoft.com/office/powerpoint/2010/main" val="66308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E51AB2-B9D0-4011-86BB-763F952318D4}"/>
              </a:ext>
            </a:extLst>
          </p:cNvPr>
          <p:cNvSpPr/>
          <p:nvPr/>
        </p:nvSpPr>
        <p:spPr bwMode="auto">
          <a:xfrm>
            <a:off x="466283" y="1459407"/>
            <a:ext cx="5576968" cy="2601963"/>
          </a:xfrm>
          <a:prstGeom prst="roundRect">
            <a:avLst>
              <a:gd name="adj" fmla="val 958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832E6B4-BA2B-4BBD-8A37-D178DB17B2A1}"/>
              </a:ext>
            </a:extLst>
          </p:cNvPr>
          <p:cNvSpPr>
            <a:spLocks noGrp="1"/>
          </p:cNvSpPr>
          <p:nvPr>
            <p:ph type="title"/>
          </p:nvPr>
        </p:nvSpPr>
        <p:spPr/>
        <p:txBody>
          <a:bodyPr/>
          <a:lstStyle/>
          <a:p>
            <a:r>
              <a:rPr lang="en-US" dirty="0"/>
              <a:t>Flask overview: ‘Hello, world’</a:t>
            </a:r>
          </a:p>
        </p:txBody>
      </p:sp>
      <p:sp>
        <p:nvSpPr>
          <p:cNvPr id="3" name="Content Placeholder 2">
            <a:extLst>
              <a:ext uri="{FF2B5EF4-FFF2-40B4-BE49-F238E27FC236}">
                <a16:creationId xmlns:a16="http://schemas.microsoft.com/office/drawing/2014/main" id="{C8A73436-1EFA-48A9-81AE-68ECA4C9B3AE}"/>
              </a:ext>
            </a:extLst>
          </p:cNvPr>
          <p:cNvSpPr>
            <a:spLocks noGrp="1"/>
          </p:cNvSpPr>
          <p:nvPr>
            <p:ph sz="quarter" idx="10"/>
          </p:nvPr>
        </p:nvSpPr>
        <p:spPr>
          <a:xfrm>
            <a:off x="567568" y="1623960"/>
            <a:ext cx="5495236" cy="2272859"/>
          </a:xfrm>
        </p:spPr>
        <p:txBody>
          <a:bodyPr/>
          <a:lstStyle/>
          <a:p>
            <a:pPr marL="233149" lvl="1" indent="0">
              <a:buNone/>
            </a:pPr>
            <a:r>
              <a:rPr lang="en-US" sz="1632" dirty="0">
                <a:solidFill>
                  <a:schemeClr val="tx1"/>
                </a:solidFill>
                <a:latin typeface="Consolas" panose="020B0609020204030204" pitchFamily="49" charset="0"/>
              </a:rPr>
              <a:t>from flask import Flask</a:t>
            </a:r>
          </a:p>
          <a:p>
            <a:pPr marL="233149" lvl="1" indent="0">
              <a:buNone/>
            </a:pPr>
            <a:endParaRPr lang="en-US" sz="1632" dirty="0">
              <a:solidFill>
                <a:schemeClr val="bg1"/>
              </a:solidFill>
              <a:latin typeface="Consolas" panose="020B0609020204030204" pitchFamily="49" charset="0"/>
            </a:endParaRPr>
          </a:p>
          <a:p>
            <a:pPr marL="233149" lvl="1" indent="0">
              <a:buNone/>
            </a:pPr>
            <a:r>
              <a:rPr lang="en-US" sz="1632" dirty="0">
                <a:solidFill>
                  <a:schemeClr val="tx1"/>
                </a:solidFill>
                <a:latin typeface="Consolas" panose="020B0609020204030204" pitchFamily="49" charset="0"/>
              </a:rPr>
              <a:t>app = Flask(</a:t>
            </a:r>
            <a:r>
              <a:rPr lang="en-US" sz="1632" dirty="0">
                <a:solidFill>
                  <a:srgbClr val="19177C"/>
                </a:solidFill>
                <a:latin typeface="Consolas" panose="020B0609020204030204" pitchFamily="49" charset="0"/>
              </a:rPr>
              <a:t>__name__</a:t>
            </a:r>
            <a:r>
              <a:rPr lang="en-US" sz="1632" dirty="0">
                <a:solidFill>
                  <a:schemeClr val="tx1"/>
                </a:solidFill>
                <a:latin typeface="Consolas" panose="020B0609020204030204" pitchFamily="49" charset="0"/>
              </a:rPr>
              <a:t>)</a:t>
            </a:r>
          </a:p>
          <a:p>
            <a:pPr marL="233149" lvl="1" indent="0">
              <a:buNone/>
            </a:pPr>
            <a:endParaRPr lang="en-US" sz="1632" dirty="0">
              <a:latin typeface="Consolas" panose="020B0609020204030204" pitchFamily="49" charset="0"/>
            </a:endParaRPr>
          </a:p>
          <a:p>
            <a:pPr marL="233149" lvl="1" indent="0">
              <a:buNone/>
            </a:pPr>
            <a:r>
              <a:rPr lang="en-US" sz="1632" dirty="0">
                <a:solidFill>
                  <a:srgbClr val="7D9029"/>
                </a:solidFill>
                <a:latin typeface="Consolas" panose="020B0609020204030204" pitchFamily="49" charset="0"/>
              </a:rPr>
              <a:t>@app.route</a:t>
            </a:r>
            <a:r>
              <a:rPr lang="en-US" sz="1632" dirty="0">
                <a:solidFill>
                  <a:schemeClr val="tx1"/>
                </a:solidFill>
                <a:latin typeface="Consolas" panose="020B0609020204030204" pitchFamily="49" charset="0"/>
              </a:rPr>
              <a:t>(</a:t>
            </a:r>
            <a:r>
              <a:rPr lang="en-US" sz="1632" dirty="0">
                <a:solidFill>
                  <a:srgbClr val="4070A0"/>
                </a:solidFill>
                <a:latin typeface="Consolas" panose="020B0609020204030204" pitchFamily="49" charset="0"/>
              </a:rPr>
              <a:t>"/"</a:t>
            </a:r>
            <a:r>
              <a:rPr lang="en-US" sz="1632" dirty="0">
                <a:solidFill>
                  <a:schemeClr val="tx1"/>
                </a:solidFill>
                <a:latin typeface="Consolas" panose="020B0609020204030204" pitchFamily="49" charset="0"/>
              </a:rPr>
              <a:t>)</a:t>
            </a:r>
          </a:p>
          <a:p>
            <a:pPr marL="233149" lvl="1" indent="0">
              <a:buNone/>
            </a:pPr>
            <a:r>
              <a:rPr lang="en-US" sz="1632" b="1" dirty="0">
                <a:solidFill>
                  <a:srgbClr val="007020"/>
                </a:solidFill>
                <a:latin typeface="Consolas" panose="020B0609020204030204" pitchFamily="49" charset="0"/>
              </a:rPr>
              <a:t>def</a:t>
            </a:r>
            <a:r>
              <a:rPr lang="en-US" sz="1632" dirty="0">
                <a:latin typeface="Consolas" panose="020B0609020204030204" pitchFamily="49" charset="0"/>
              </a:rPr>
              <a:t> </a:t>
            </a:r>
            <a:r>
              <a:rPr lang="en-US" sz="1632" dirty="0">
                <a:solidFill>
                  <a:schemeClr val="tx1"/>
                </a:solidFill>
                <a:latin typeface="Consolas" panose="020B0609020204030204" pitchFamily="49" charset="0"/>
              </a:rPr>
              <a:t>index():</a:t>
            </a:r>
          </a:p>
          <a:p>
            <a:pPr marL="233149" lvl="1" indent="0">
              <a:buNone/>
            </a:pPr>
            <a:r>
              <a:rPr lang="en-US" sz="1632" dirty="0">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latin typeface="Consolas" panose="020B0609020204030204" pitchFamily="49" charset="0"/>
              </a:rPr>
              <a:t> </a:t>
            </a:r>
            <a:r>
              <a:rPr lang="en-US" sz="1632" dirty="0">
                <a:solidFill>
                  <a:srgbClr val="4070A0"/>
                </a:solidFill>
                <a:latin typeface="Consolas" panose="020B0609020204030204" pitchFamily="49" charset="0"/>
              </a:rPr>
              <a:t>"&lt;h1&gt;Hello, world&lt;/h1&gt;"</a:t>
            </a:r>
          </a:p>
        </p:txBody>
      </p:sp>
    </p:spTree>
    <p:extLst>
      <p:ext uri="{BB962C8B-B14F-4D97-AF65-F5344CB8AC3E}">
        <p14:creationId xmlns:p14="http://schemas.microsoft.com/office/powerpoint/2010/main" val="34972848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46A295-AE60-4425-953C-BCB1A7D4DBEA}"/>
              </a:ext>
            </a:extLst>
          </p:cNvPr>
          <p:cNvSpPr txBox="1"/>
          <p:nvPr/>
        </p:nvSpPr>
        <p:spPr>
          <a:xfrm>
            <a:off x="7626234" y="3323329"/>
            <a:ext cx="4376062" cy="1629029"/>
          </a:xfrm>
          <a:prstGeom prst="rect">
            <a:avLst/>
          </a:prstGeom>
          <a:solidFill>
            <a:schemeClr val="tx1">
              <a:lumMod val="20000"/>
              <a:lumOff val="80000"/>
            </a:schemeClr>
          </a:solidFill>
        </p:spPr>
        <p:txBody>
          <a:bodyPr wrap="square" lIns="186521" tIns="93260" rIns="93260" bIns="93260" rtlCol="0">
            <a:spAutoFit/>
          </a:bodyPr>
          <a:lstStyle/>
          <a:p>
            <a:pPr algn="l"/>
            <a:r>
              <a:rPr lang="en-US" sz="1836" dirty="0">
                <a:gradFill>
                  <a:gsLst>
                    <a:gs pos="2917">
                      <a:schemeClr val="tx1"/>
                    </a:gs>
                    <a:gs pos="30000">
                      <a:schemeClr val="tx1"/>
                    </a:gs>
                  </a:gsLst>
                  <a:lin ang="5400000" scaled="0"/>
                </a:gradFill>
              </a:rPr>
              <a:t>If app hosted at </a:t>
            </a:r>
            <a:r>
              <a:rPr lang="en-US" sz="1836" dirty="0">
                <a:gradFill>
                  <a:gsLst>
                    <a:gs pos="2917">
                      <a:schemeClr val="tx1"/>
                    </a:gs>
                    <a:gs pos="30000">
                      <a:schemeClr val="tx1"/>
                    </a:gs>
                  </a:gsLst>
                  <a:lin ang="5400000" scaled="0"/>
                </a:gradFill>
                <a:hlinkClick r:id="rId3"/>
              </a:rPr>
              <a:t>www.contoso.com</a:t>
            </a:r>
            <a:r>
              <a:rPr lang="en-US" sz="1836" dirty="0">
                <a:gradFill>
                  <a:gsLst>
                    <a:gs pos="2917">
                      <a:schemeClr val="tx1"/>
                    </a:gs>
                    <a:gs pos="30000">
                      <a:schemeClr val="tx1"/>
                    </a:gs>
                  </a:gsLst>
                  <a:lin ang="5400000" scaled="0"/>
                </a:gradFill>
              </a:rPr>
              <a:t>, it now supports these URLs:</a:t>
            </a:r>
          </a:p>
          <a:p>
            <a:pPr marL="816005" lvl="1" indent="-349724">
              <a:buFont typeface="Arial" panose="020B0604020202020204" pitchFamily="34" charset="0"/>
              <a:buChar char="•"/>
            </a:pPr>
            <a:r>
              <a:rPr lang="en-US" sz="1836" dirty="0"/>
              <a:t>www.contoso.com/</a:t>
            </a:r>
          </a:p>
          <a:p>
            <a:pPr marL="816005" lvl="1" indent="-349724">
              <a:buFont typeface="Arial" panose="020B0604020202020204" pitchFamily="34" charset="0"/>
              <a:buChar char="•"/>
            </a:pPr>
            <a:r>
              <a:rPr lang="en-US" sz="1836" dirty="0"/>
              <a:t>www.contoso.com/about</a:t>
            </a:r>
          </a:p>
          <a:p>
            <a:pPr marL="816005" lvl="1" indent="-349724">
              <a:buFont typeface="Arial" panose="020B0604020202020204" pitchFamily="34" charset="0"/>
              <a:buChar char="•"/>
            </a:pPr>
            <a:r>
              <a:rPr lang="en-US" sz="1836" dirty="0"/>
              <a:t>www.contoso.com/contact</a:t>
            </a:r>
          </a:p>
        </p:txBody>
      </p:sp>
      <p:sp>
        <p:nvSpPr>
          <p:cNvPr id="5" name="Arrow: Right 4">
            <a:extLst>
              <a:ext uri="{FF2B5EF4-FFF2-40B4-BE49-F238E27FC236}">
                <a16:creationId xmlns:a16="http://schemas.microsoft.com/office/drawing/2014/main" id="{A182E33D-ADBC-41C7-BAB1-BBC4503A179D}"/>
              </a:ext>
            </a:extLst>
          </p:cNvPr>
          <p:cNvSpPr/>
          <p:nvPr/>
        </p:nvSpPr>
        <p:spPr bwMode="auto">
          <a:xfrm>
            <a:off x="6218238" y="3519982"/>
            <a:ext cx="1543502" cy="1207601"/>
          </a:xfrm>
          <a:prstGeom prst="rightArrow">
            <a:avLst/>
          </a:prstGeom>
          <a:gradFill flip="none" rotWithShape="1">
            <a:gsLst>
              <a:gs pos="0">
                <a:schemeClr val="accent1">
                  <a:lumMod val="5000"/>
                  <a:lumOff val="95000"/>
                  <a:alpha val="0"/>
                </a:schemeClr>
              </a:gs>
              <a:gs pos="83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09245E1-C835-4C58-A43D-0700E9578DED}"/>
              </a:ext>
            </a:extLst>
          </p:cNvPr>
          <p:cNvSpPr/>
          <p:nvPr/>
        </p:nvSpPr>
        <p:spPr bwMode="auto">
          <a:xfrm>
            <a:off x="564330" y="1134191"/>
            <a:ext cx="6051818" cy="5698206"/>
          </a:xfrm>
          <a:prstGeom prst="roundRect">
            <a:avLst>
              <a:gd name="adj" fmla="val 296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832E6B4-BA2B-4BBD-8A37-D178DB17B2A1}"/>
              </a:ext>
            </a:extLst>
          </p:cNvPr>
          <p:cNvSpPr>
            <a:spLocks noGrp="1"/>
          </p:cNvSpPr>
          <p:nvPr>
            <p:ph type="title"/>
          </p:nvPr>
        </p:nvSpPr>
        <p:spPr/>
        <p:txBody>
          <a:bodyPr/>
          <a:lstStyle/>
          <a:p>
            <a:r>
              <a:rPr lang="en-US" dirty="0"/>
              <a:t>Flask overview: routing</a:t>
            </a:r>
          </a:p>
        </p:txBody>
      </p:sp>
      <p:sp>
        <p:nvSpPr>
          <p:cNvPr id="3" name="Content Placeholder 2">
            <a:extLst>
              <a:ext uri="{FF2B5EF4-FFF2-40B4-BE49-F238E27FC236}">
                <a16:creationId xmlns:a16="http://schemas.microsoft.com/office/drawing/2014/main" id="{C8A73436-1EFA-48A9-81AE-68ECA4C9B3AE}"/>
              </a:ext>
            </a:extLst>
          </p:cNvPr>
          <p:cNvSpPr>
            <a:spLocks noGrp="1"/>
          </p:cNvSpPr>
          <p:nvPr>
            <p:ph sz="quarter" idx="10"/>
          </p:nvPr>
        </p:nvSpPr>
        <p:spPr>
          <a:xfrm>
            <a:off x="596712" y="1296280"/>
            <a:ext cx="6019436" cy="5561138"/>
          </a:xfrm>
        </p:spPr>
        <p:txBody>
          <a:bodyPr/>
          <a:lstStyle/>
          <a:p>
            <a:pPr marL="233149" lvl="1" indent="0">
              <a:buNone/>
            </a:pPr>
            <a:r>
              <a:rPr lang="en-US" sz="1632" dirty="0">
                <a:solidFill>
                  <a:schemeClr val="tx1"/>
                </a:solidFill>
                <a:latin typeface="Consolas" panose="020B0609020204030204" pitchFamily="49" charset="0"/>
              </a:rPr>
              <a:t>from flask import Flask</a:t>
            </a:r>
          </a:p>
          <a:p>
            <a:pPr marL="233149" lvl="1" indent="0">
              <a:buNone/>
            </a:pPr>
            <a:endParaRPr lang="en-US" sz="1632" dirty="0">
              <a:solidFill>
                <a:schemeClr val="bg1"/>
              </a:solidFill>
              <a:latin typeface="Consolas" panose="020B0609020204030204" pitchFamily="49" charset="0"/>
            </a:endParaRPr>
          </a:p>
          <a:p>
            <a:pPr marL="233149" lvl="1" indent="0">
              <a:buNone/>
            </a:pPr>
            <a:r>
              <a:rPr lang="en-US" sz="1632" dirty="0">
                <a:solidFill>
                  <a:schemeClr val="tx1"/>
                </a:solidFill>
                <a:latin typeface="Consolas" panose="020B0609020204030204" pitchFamily="49" charset="0"/>
              </a:rPr>
              <a:t>app = Flask(</a:t>
            </a:r>
            <a:r>
              <a:rPr lang="en-US" sz="1632" dirty="0">
                <a:solidFill>
                  <a:srgbClr val="19177C"/>
                </a:solidFill>
                <a:latin typeface="Consolas" panose="020B0609020204030204" pitchFamily="49" charset="0"/>
              </a:rPr>
              <a:t>__name__</a:t>
            </a:r>
            <a:r>
              <a:rPr lang="en-US" sz="1632" dirty="0">
                <a:solidFill>
                  <a:schemeClr val="tx1"/>
                </a:solidFill>
                <a:latin typeface="Consolas" panose="020B0609020204030204" pitchFamily="49" charset="0"/>
              </a:rPr>
              <a:t>)</a:t>
            </a:r>
          </a:p>
          <a:p>
            <a:pPr marL="233149" lvl="1" indent="0">
              <a:buNone/>
            </a:pPr>
            <a:endParaRPr lang="en-US" sz="1632" dirty="0">
              <a:latin typeface="Consolas" panose="020B0609020204030204" pitchFamily="49" charset="0"/>
            </a:endParaRPr>
          </a:p>
          <a:p>
            <a:pPr marL="233149" lvl="1" indent="0">
              <a:buNone/>
            </a:pPr>
            <a:r>
              <a:rPr lang="en-US" sz="1632" i="1" dirty="0">
                <a:solidFill>
                  <a:srgbClr val="60A0B0"/>
                </a:solidFill>
                <a:latin typeface="Consolas" panose="020B0609020204030204" pitchFamily="49" charset="0"/>
              </a:rPr>
              <a:t># Define a route for the app's home page</a:t>
            </a:r>
          </a:p>
          <a:p>
            <a:pPr marL="233149" lvl="1" indent="0">
              <a:buNone/>
            </a:pPr>
            <a:r>
              <a:rPr lang="en-US" sz="1632" dirty="0">
                <a:solidFill>
                  <a:srgbClr val="7D9029"/>
                </a:solidFill>
                <a:latin typeface="Consolas" panose="020B0609020204030204" pitchFamily="49" charset="0"/>
              </a:rPr>
              <a:t>@app.route</a:t>
            </a:r>
            <a:r>
              <a:rPr lang="en-US" sz="1632" dirty="0">
                <a:solidFill>
                  <a:schemeClr val="tx1"/>
                </a:solidFill>
                <a:latin typeface="Consolas" panose="020B0609020204030204" pitchFamily="49" charset="0"/>
              </a:rPr>
              <a:t>(</a:t>
            </a:r>
            <a:r>
              <a:rPr lang="en-US" sz="1632" dirty="0">
                <a:solidFill>
                  <a:srgbClr val="4070A0"/>
                </a:solidFill>
                <a:latin typeface="Consolas" panose="020B0609020204030204" pitchFamily="49" charset="0"/>
              </a:rPr>
              <a:t>"/"</a:t>
            </a:r>
            <a:r>
              <a:rPr lang="en-US" sz="1632" dirty="0">
                <a:solidFill>
                  <a:schemeClr val="tx1"/>
                </a:solidFill>
                <a:latin typeface="Consolas" panose="020B0609020204030204" pitchFamily="49" charset="0"/>
              </a:rPr>
              <a:t>)</a:t>
            </a:r>
          </a:p>
          <a:p>
            <a:pPr marL="233149" lvl="1" indent="0">
              <a:buNone/>
            </a:pPr>
            <a:r>
              <a:rPr lang="en-US" sz="1632" b="1" dirty="0">
                <a:solidFill>
                  <a:schemeClr val="tx1"/>
                </a:solidFill>
                <a:latin typeface="Consolas" panose="020B0609020204030204" pitchFamily="49" charset="0"/>
              </a:rPr>
              <a:t>def</a:t>
            </a:r>
            <a:r>
              <a:rPr lang="en-US" sz="1632" dirty="0">
                <a:solidFill>
                  <a:schemeClr val="tx1"/>
                </a:solidFill>
                <a:latin typeface="Consolas" panose="020B0609020204030204" pitchFamily="49" charset="0"/>
              </a:rPr>
              <a:t> index():</a:t>
            </a:r>
          </a:p>
          <a:p>
            <a:pPr marL="233149" lvl="1" indent="0">
              <a:buNone/>
            </a:pPr>
            <a:r>
              <a:rPr lang="en-US" sz="1632" dirty="0">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latin typeface="Consolas" panose="020B0609020204030204" pitchFamily="49" charset="0"/>
              </a:rPr>
              <a:t> </a:t>
            </a:r>
            <a:r>
              <a:rPr lang="en-US" sz="1632" dirty="0">
                <a:solidFill>
                  <a:srgbClr val="4070A0"/>
                </a:solidFill>
                <a:latin typeface="Consolas" panose="020B0609020204030204" pitchFamily="49" charset="0"/>
              </a:rPr>
              <a:t>"&lt;h1&gt;This is the home page&lt;/h1&gt;"</a:t>
            </a:r>
          </a:p>
          <a:p>
            <a:pPr marL="233149" lvl="1" indent="0">
              <a:buNone/>
            </a:pPr>
            <a:endParaRPr lang="en-US" sz="1632" dirty="0">
              <a:solidFill>
                <a:srgbClr val="4070A0"/>
              </a:solidFill>
              <a:latin typeface="Consolas" panose="020B0609020204030204" pitchFamily="49" charset="0"/>
            </a:endParaRPr>
          </a:p>
          <a:p>
            <a:pPr marL="233149" lvl="1" indent="0">
              <a:buNone/>
            </a:pPr>
            <a:r>
              <a:rPr lang="en-US" sz="1632" i="1" dirty="0">
                <a:solidFill>
                  <a:srgbClr val="60A0B0"/>
                </a:solidFill>
                <a:latin typeface="Consolas" panose="020B0609020204030204" pitchFamily="49" charset="0"/>
              </a:rPr>
              <a:t># Define a route for the app's About page</a:t>
            </a:r>
          </a:p>
          <a:p>
            <a:pPr marL="233149" lvl="1" indent="0">
              <a:buNone/>
            </a:pPr>
            <a:r>
              <a:rPr lang="en-US" sz="1632" dirty="0">
                <a:solidFill>
                  <a:srgbClr val="7D9029"/>
                </a:solidFill>
                <a:latin typeface="Consolas" panose="020B0609020204030204" pitchFamily="49" charset="0"/>
              </a:rPr>
              <a:t>@app.route</a:t>
            </a:r>
            <a:r>
              <a:rPr lang="en-US" sz="1632" dirty="0">
                <a:solidFill>
                  <a:schemeClr val="tx1"/>
                </a:solidFill>
                <a:latin typeface="Consolas" panose="020B0609020204030204" pitchFamily="49" charset="0"/>
              </a:rPr>
              <a:t>(</a:t>
            </a:r>
            <a:r>
              <a:rPr lang="en-US" sz="1632" dirty="0">
                <a:solidFill>
                  <a:srgbClr val="4070A0"/>
                </a:solidFill>
                <a:latin typeface="Consolas" panose="020B0609020204030204" pitchFamily="49" charset="0"/>
              </a:rPr>
              <a:t>"/about"</a:t>
            </a:r>
            <a:r>
              <a:rPr lang="en-US" sz="1632" dirty="0">
                <a:solidFill>
                  <a:schemeClr val="tx1"/>
                </a:solidFill>
                <a:latin typeface="Consolas" panose="020B0609020204030204" pitchFamily="49" charset="0"/>
              </a:rPr>
              <a:t>)</a:t>
            </a:r>
          </a:p>
          <a:p>
            <a:pPr marL="233149" lvl="1" indent="0">
              <a:buNone/>
            </a:pPr>
            <a:r>
              <a:rPr lang="en-US" sz="1632" b="1" dirty="0">
                <a:solidFill>
                  <a:srgbClr val="007020"/>
                </a:solidFill>
                <a:latin typeface="Consolas" panose="020B0609020204030204" pitchFamily="49" charset="0"/>
              </a:rPr>
              <a:t>def</a:t>
            </a:r>
            <a:r>
              <a:rPr lang="en-US" sz="1632" dirty="0">
                <a:solidFill>
                  <a:srgbClr val="4070A0"/>
                </a:solidFill>
                <a:latin typeface="Consolas" panose="020B0609020204030204" pitchFamily="49" charset="0"/>
              </a:rPr>
              <a:t> </a:t>
            </a:r>
            <a:r>
              <a:rPr lang="en-US" sz="1632" dirty="0">
                <a:solidFill>
                  <a:schemeClr val="tx1"/>
                </a:solidFill>
                <a:latin typeface="Consolas" panose="020B0609020204030204" pitchFamily="49" charset="0"/>
              </a:rPr>
              <a:t>about():</a:t>
            </a:r>
          </a:p>
          <a:p>
            <a:pPr marL="233149" lvl="1" indent="0">
              <a:buNone/>
            </a:pPr>
            <a:r>
              <a:rPr lang="en-US" sz="1632" dirty="0">
                <a:solidFill>
                  <a:srgbClr val="4070A0"/>
                </a:solidFill>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solidFill>
                  <a:srgbClr val="4070A0"/>
                </a:solidFill>
                <a:latin typeface="Consolas" panose="020B0609020204030204" pitchFamily="49" charset="0"/>
              </a:rPr>
              <a:t> "&lt;h1&gt;This is the About page&lt;/h1&gt;"</a:t>
            </a:r>
          </a:p>
          <a:p>
            <a:pPr marL="233149" lvl="1" indent="0">
              <a:buNone/>
            </a:pPr>
            <a:endParaRPr lang="en-US" sz="1632" dirty="0">
              <a:solidFill>
                <a:srgbClr val="4070A0"/>
              </a:solidFill>
              <a:latin typeface="Consolas" panose="020B0609020204030204" pitchFamily="49" charset="0"/>
            </a:endParaRPr>
          </a:p>
          <a:p>
            <a:pPr marL="233149" lvl="1" indent="0">
              <a:buNone/>
            </a:pPr>
            <a:r>
              <a:rPr lang="en-US" sz="1632" i="1" dirty="0">
                <a:solidFill>
                  <a:srgbClr val="60A0B0"/>
                </a:solidFill>
                <a:latin typeface="Consolas" panose="020B0609020204030204" pitchFamily="49" charset="0"/>
              </a:rPr>
              <a:t># Define a route for the app's Contact Us page</a:t>
            </a:r>
          </a:p>
          <a:p>
            <a:pPr marL="233149" lvl="1" indent="0">
              <a:buNone/>
            </a:pPr>
            <a:r>
              <a:rPr lang="en-US" sz="1632" dirty="0">
                <a:solidFill>
                  <a:srgbClr val="7D9029"/>
                </a:solidFill>
                <a:latin typeface="Consolas" panose="020B0609020204030204" pitchFamily="49" charset="0"/>
              </a:rPr>
              <a:t>@app.route</a:t>
            </a:r>
            <a:r>
              <a:rPr lang="en-US" sz="1632" dirty="0">
                <a:solidFill>
                  <a:schemeClr val="tx1"/>
                </a:solidFill>
                <a:latin typeface="Consolas" panose="020B0609020204030204" pitchFamily="49" charset="0"/>
              </a:rPr>
              <a:t>(</a:t>
            </a:r>
            <a:r>
              <a:rPr lang="en-US" sz="1632" dirty="0">
                <a:solidFill>
                  <a:srgbClr val="4070A0"/>
                </a:solidFill>
                <a:latin typeface="Consolas" panose="020B0609020204030204" pitchFamily="49" charset="0"/>
              </a:rPr>
              <a:t>"/contact"</a:t>
            </a:r>
            <a:r>
              <a:rPr lang="en-US" sz="1632" dirty="0">
                <a:solidFill>
                  <a:schemeClr val="tx1"/>
                </a:solidFill>
                <a:latin typeface="Consolas" panose="020B0609020204030204" pitchFamily="49" charset="0"/>
              </a:rPr>
              <a:t>)</a:t>
            </a:r>
          </a:p>
          <a:p>
            <a:pPr marL="233149" lvl="1" indent="0">
              <a:buNone/>
            </a:pPr>
            <a:r>
              <a:rPr lang="en-US" sz="1632" b="1" dirty="0">
                <a:solidFill>
                  <a:srgbClr val="007020"/>
                </a:solidFill>
                <a:latin typeface="Consolas" panose="020B0609020204030204" pitchFamily="49" charset="0"/>
              </a:rPr>
              <a:t>def</a:t>
            </a:r>
            <a:r>
              <a:rPr lang="en-US" sz="1632" dirty="0">
                <a:solidFill>
                  <a:srgbClr val="4070A0"/>
                </a:solidFill>
                <a:latin typeface="Consolas" panose="020B0609020204030204" pitchFamily="49" charset="0"/>
              </a:rPr>
              <a:t> </a:t>
            </a:r>
            <a:r>
              <a:rPr lang="en-US" sz="1632" dirty="0">
                <a:solidFill>
                  <a:schemeClr val="tx1"/>
                </a:solidFill>
                <a:latin typeface="Consolas" panose="020B0609020204030204" pitchFamily="49" charset="0"/>
              </a:rPr>
              <a:t>contact():</a:t>
            </a:r>
          </a:p>
          <a:p>
            <a:pPr marL="233149" lvl="1" indent="0">
              <a:buNone/>
            </a:pPr>
            <a:r>
              <a:rPr lang="en-US" sz="1632" dirty="0">
                <a:solidFill>
                  <a:srgbClr val="4070A0"/>
                </a:solidFill>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solidFill>
                  <a:srgbClr val="4070A0"/>
                </a:solidFill>
                <a:latin typeface="Consolas" panose="020B0609020204030204" pitchFamily="49" charset="0"/>
              </a:rPr>
              <a:t> "&lt;h1&gt;This is the Contact Us page&lt;/h1&gt;"</a:t>
            </a:r>
          </a:p>
        </p:txBody>
      </p:sp>
    </p:spTree>
    <p:extLst>
      <p:ext uri="{BB962C8B-B14F-4D97-AF65-F5344CB8AC3E}">
        <p14:creationId xmlns:p14="http://schemas.microsoft.com/office/powerpoint/2010/main" val="25308320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63F8413-597D-434D-B2EE-EFAF8BC33E3E}"/>
              </a:ext>
            </a:extLst>
          </p:cNvPr>
          <p:cNvSpPr/>
          <p:nvPr/>
        </p:nvSpPr>
        <p:spPr bwMode="auto">
          <a:xfrm>
            <a:off x="596711" y="1140697"/>
            <a:ext cx="7678926" cy="5698206"/>
          </a:xfrm>
          <a:prstGeom prst="roundRect">
            <a:avLst>
              <a:gd name="adj" fmla="val 296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832E6B4-BA2B-4BBD-8A37-D178DB17B2A1}"/>
              </a:ext>
            </a:extLst>
          </p:cNvPr>
          <p:cNvSpPr>
            <a:spLocks noGrp="1"/>
          </p:cNvSpPr>
          <p:nvPr>
            <p:ph type="title"/>
          </p:nvPr>
        </p:nvSpPr>
        <p:spPr/>
        <p:txBody>
          <a:bodyPr/>
          <a:lstStyle/>
          <a:p>
            <a:r>
              <a:rPr lang="en-US" dirty="0"/>
              <a:t>Flask overview: HTML templates</a:t>
            </a:r>
          </a:p>
        </p:txBody>
      </p:sp>
      <p:sp>
        <p:nvSpPr>
          <p:cNvPr id="3" name="Content Placeholder 2">
            <a:extLst>
              <a:ext uri="{FF2B5EF4-FFF2-40B4-BE49-F238E27FC236}">
                <a16:creationId xmlns:a16="http://schemas.microsoft.com/office/drawing/2014/main" id="{C8A73436-1EFA-48A9-81AE-68ECA4C9B3AE}"/>
              </a:ext>
            </a:extLst>
          </p:cNvPr>
          <p:cNvSpPr>
            <a:spLocks noGrp="1"/>
          </p:cNvSpPr>
          <p:nvPr>
            <p:ph sz="quarter" idx="10"/>
          </p:nvPr>
        </p:nvSpPr>
        <p:spPr>
          <a:xfrm>
            <a:off x="749111" y="1231239"/>
            <a:ext cx="7374126" cy="5542623"/>
          </a:xfrm>
        </p:spPr>
        <p:txBody>
          <a:bodyPr/>
          <a:lstStyle/>
          <a:p>
            <a:pPr marL="233149" lvl="1" indent="0">
              <a:buNone/>
            </a:pPr>
            <a:r>
              <a:rPr lang="en-US" sz="1632" dirty="0">
                <a:solidFill>
                  <a:schemeClr val="tx1"/>
                </a:solidFill>
                <a:latin typeface="Consolas" panose="020B0609020204030204" pitchFamily="49" charset="0"/>
              </a:rPr>
              <a:t>from flask import Flask, render_template</a:t>
            </a:r>
          </a:p>
          <a:p>
            <a:pPr marL="233149" lvl="1" indent="0">
              <a:buNone/>
            </a:pPr>
            <a:endParaRPr lang="en-US" sz="1632" dirty="0">
              <a:solidFill>
                <a:schemeClr val="bg1"/>
              </a:solidFill>
              <a:latin typeface="Consolas" panose="020B0609020204030204" pitchFamily="49" charset="0"/>
            </a:endParaRPr>
          </a:p>
          <a:p>
            <a:pPr marL="233149" lvl="1" indent="0">
              <a:buNone/>
            </a:pPr>
            <a:r>
              <a:rPr lang="en-US" sz="1632" dirty="0">
                <a:solidFill>
                  <a:schemeClr val="tx1"/>
                </a:solidFill>
                <a:latin typeface="Consolas" panose="020B0609020204030204" pitchFamily="49" charset="0"/>
              </a:rPr>
              <a:t>app = Flask(</a:t>
            </a:r>
            <a:r>
              <a:rPr lang="en-US" sz="1632" dirty="0">
                <a:solidFill>
                  <a:srgbClr val="19177C"/>
                </a:solidFill>
                <a:latin typeface="Consolas" panose="020B0609020204030204" pitchFamily="49" charset="0"/>
              </a:rPr>
              <a:t>__name__</a:t>
            </a:r>
            <a:r>
              <a:rPr lang="en-US" sz="1632" dirty="0">
                <a:solidFill>
                  <a:schemeClr val="tx1"/>
                </a:solidFill>
                <a:latin typeface="Consolas" panose="020B0609020204030204" pitchFamily="49" charset="0"/>
              </a:rPr>
              <a:t>)</a:t>
            </a:r>
          </a:p>
          <a:p>
            <a:pPr marL="233149" lvl="1" indent="0">
              <a:buNone/>
            </a:pPr>
            <a:endParaRPr lang="en-US" sz="1632" dirty="0">
              <a:latin typeface="Consolas" panose="020B0609020204030204" pitchFamily="49" charset="0"/>
            </a:endParaRPr>
          </a:p>
          <a:p>
            <a:pPr marL="233149" lvl="1" indent="0">
              <a:buNone/>
            </a:pPr>
            <a:r>
              <a:rPr lang="en-US" sz="1632" i="1" dirty="0">
                <a:solidFill>
                  <a:srgbClr val="60A0B0"/>
                </a:solidFill>
                <a:latin typeface="Consolas" panose="020B0609020204030204" pitchFamily="49" charset="0"/>
              </a:rPr>
              <a:t># Define a route for the app's home page</a:t>
            </a:r>
          </a:p>
          <a:p>
            <a:pPr marL="233149" lvl="1" indent="0">
              <a:buNone/>
            </a:pPr>
            <a:r>
              <a:rPr lang="en-US" sz="1632" dirty="0">
                <a:solidFill>
                  <a:srgbClr val="7D9029"/>
                </a:solidFill>
                <a:latin typeface="Consolas" panose="020B0609020204030204" pitchFamily="49" charset="0"/>
              </a:rPr>
              <a:t>@app.route</a:t>
            </a:r>
            <a:r>
              <a:rPr lang="en-US" sz="1632" dirty="0">
                <a:solidFill>
                  <a:schemeClr val="tx1"/>
                </a:solidFill>
                <a:latin typeface="Consolas" panose="020B0609020204030204" pitchFamily="49" charset="0"/>
              </a:rPr>
              <a:t>(</a:t>
            </a:r>
            <a:r>
              <a:rPr lang="en-US" sz="1632" dirty="0">
                <a:solidFill>
                  <a:srgbClr val="4070A0"/>
                </a:solidFill>
                <a:latin typeface="Consolas" panose="020B0609020204030204" pitchFamily="49" charset="0"/>
              </a:rPr>
              <a:t>"/"</a:t>
            </a:r>
            <a:r>
              <a:rPr lang="en-US" sz="1632" dirty="0">
                <a:solidFill>
                  <a:schemeClr val="tx1"/>
                </a:solidFill>
                <a:latin typeface="Consolas" panose="020B0609020204030204" pitchFamily="49" charset="0"/>
              </a:rPr>
              <a:t>)</a:t>
            </a:r>
          </a:p>
          <a:p>
            <a:pPr marL="233149" lvl="1" indent="0">
              <a:buNone/>
            </a:pPr>
            <a:r>
              <a:rPr lang="en-US" sz="1632" b="1" dirty="0">
                <a:solidFill>
                  <a:srgbClr val="007020"/>
                </a:solidFill>
                <a:latin typeface="Consolas" panose="020B0609020204030204" pitchFamily="49" charset="0"/>
              </a:rPr>
              <a:t>def</a:t>
            </a:r>
            <a:r>
              <a:rPr lang="en-US" sz="1632" dirty="0">
                <a:latin typeface="Consolas" panose="020B0609020204030204" pitchFamily="49" charset="0"/>
              </a:rPr>
              <a:t> </a:t>
            </a:r>
            <a:r>
              <a:rPr lang="en-US" sz="1632" dirty="0">
                <a:solidFill>
                  <a:schemeClr val="tx1"/>
                </a:solidFill>
                <a:latin typeface="Consolas" panose="020B0609020204030204" pitchFamily="49" charset="0"/>
              </a:rPr>
              <a:t>index():</a:t>
            </a:r>
          </a:p>
          <a:p>
            <a:pPr marL="233149" lvl="1" indent="0">
              <a:buNone/>
            </a:pPr>
            <a:r>
              <a:rPr lang="en-US" sz="1632" dirty="0">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latin typeface="Consolas" panose="020B0609020204030204" pitchFamily="49" charset="0"/>
              </a:rPr>
              <a:t> </a:t>
            </a:r>
            <a:r>
              <a:rPr lang="en-US" sz="1632" dirty="0">
                <a:solidFill>
                  <a:schemeClr val="tx1"/>
                </a:solidFill>
                <a:latin typeface="Consolas" panose="020B0609020204030204" pitchFamily="49" charset="0"/>
              </a:rPr>
              <a:t>render_template(</a:t>
            </a:r>
            <a:r>
              <a:rPr lang="en-US" sz="1632" dirty="0">
                <a:solidFill>
                  <a:srgbClr val="4070A0"/>
                </a:solidFill>
                <a:latin typeface="Consolas" panose="020B0609020204030204" pitchFamily="49" charset="0"/>
              </a:rPr>
              <a:t>"This is the home page"</a:t>
            </a:r>
            <a:r>
              <a:rPr lang="en-US" sz="1632" dirty="0">
                <a:solidFill>
                  <a:schemeClr val="tx1"/>
                </a:solidFill>
                <a:latin typeface="Consolas" panose="020B0609020204030204" pitchFamily="49" charset="0"/>
              </a:rPr>
              <a:t>)</a:t>
            </a:r>
          </a:p>
          <a:p>
            <a:pPr marL="233149" lvl="1" indent="0">
              <a:buNone/>
            </a:pPr>
            <a:endParaRPr lang="en-US" sz="1632" dirty="0">
              <a:solidFill>
                <a:srgbClr val="4070A0"/>
              </a:solidFill>
              <a:latin typeface="Consolas" panose="020B0609020204030204" pitchFamily="49" charset="0"/>
            </a:endParaRPr>
          </a:p>
          <a:p>
            <a:pPr marL="233149" lvl="1" indent="0">
              <a:buNone/>
            </a:pPr>
            <a:r>
              <a:rPr lang="en-US" sz="1632" i="1" dirty="0">
                <a:solidFill>
                  <a:srgbClr val="60A0B0"/>
                </a:solidFill>
                <a:latin typeface="Consolas" panose="020B0609020204030204" pitchFamily="49" charset="0"/>
              </a:rPr>
              <a:t># Define a route for the app's About page</a:t>
            </a:r>
          </a:p>
          <a:p>
            <a:pPr marL="233149" lvl="1" indent="0">
              <a:buNone/>
            </a:pPr>
            <a:r>
              <a:rPr lang="en-US" sz="1632" dirty="0">
                <a:solidFill>
                  <a:srgbClr val="7D9029"/>
                </a:solidFill>
                <a:latin typeface="Consolas" panose="020B0609020204030204" pitchFamily="49" charset="0"/>
              </a:rPr>
              <a:t>@app.route</a:t>
            </a:r>
            <a:r>
              <a:rPr lang="en-US" sz="1632" dirty="0">
                <a:solidFill>
                  <a:schemeClr val="tx1"/>
                </a:solidFill>
                <a:latin typeface="Consolas" panose="020B0609020204030204" pitchFamily="49" charset="0"/>
              </a:rPr>
              <a:t>(</a:t>
            </a:r>
            <a:r>
              <a:rPr lang="en-US" sz="1632" dirty="0">
                <a:solidFill>
                  <a:srgbClr val="4070A0"/>
                </a:solidFill>
                <a:latin typeface="Consolas" panose="020B0609020204030204" pitchFamily="49" charset="0"/>
              </a:rPr>
              <a:t>"/about"</a:t>
            </a:r>
            <a:r>
              <a:rPr lang="en-US" sz="1632" dirty="0">
                <a:solidFill>
                  <a:schemeClr val="tx1"/>
                </a:solidFill>
                <a:latin typeface="Consolas" panose="020B0609020204030204" pitchFamily="49" charset="0"/>
              </a:rPr>
              <a:t>)</a:t>
            </a:r>
          </a:p>
          <a:p>
            <a:pPr marL="233149" lvl="1" indent="0">
              <a:buNone/>
            </a:pPr>
            <a:r>
              <a:rPr lang="en-US" sz="1632" b="1" dirty="0">
                <a:solidFill>
                  <a:srgbClr val="007020"/>
                </a:solidFill>
                <a:latin typeface="Consolas" panose="020B0609020204030204" pitchFamily="49" charset="0"/>
              </a:rPr>
              <a:t>def</a:t>
            </a:r>
            <a:r>
              <a:rPr lang="en-US" sz="1632" dirty="0">
                <a:solidFill>
                  <a:srgbClr val="4070A0"/>
                </a:solidFill>
                <a:latin typeface="Consolas" panose="020B0609020204030204" pitchFamily="49" charset="0"/>
              </a:rPr>
              <a:t> </a:t>
            </a:r>
            <a:r>
              <a:rPr lang="en-US" sz="1632" dirty="0">
                <a:solidFill>
                  <a:schemeClr val="tx1"/>
                </a:solidFill>
                <a:latin typeface="Consolas" panose="020B0609020204030204" pitchFamily="49" charset="0"/>
              </a:rPr>
              <a:t>about():</a:t>
            </a:r>
          </a:p>
          <a:p>
            <a:pPr marL="233149" lvl="1" indent="0">
              <a:buNone/>
            </a:pPr>
            <a:r>
              <a:rPr lang="en-US" sz="1632" dirty="0">
                <a:solidFill>
                  <a:srgbClr val="4070A0"/>
                </a:solidFill>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solidFill>
                  <a:srgbClr val="4070A0"/>
                </a:solidFill>
                <a:latin typeface="Consolas" panose="020B0609020204030204" pitchFamily="49" charset="0"/>
              </a:rPr>
              <a:t> </a:t>
            </a:r>
            <a:r>
              <a:rPr lang="en-US" sz="1632" dirty="0">
                <a:solidFill>
                  <a:schemeClr val="tx1"/>
                </a:solidFill>
                <a:latin typeface="Consolas" panose="020B0609020204030204" pitchFamily="49" charset="0"/>
              </a:rPr>
              <a:t>render_template(</a:t>
            </a:r>
            <a:r>
              <a:rPr lang="en-US" sz="1632" dirty="0">
                <a:solidFill>
                  <a:srgbClr val="4070A0"/>
                </a:solidFill>
                <a:latin typeface="Consolas" panose="020B0609020204030204" pitchFamily="49" charset="0"/>
              </a:rPr>
              <a:t>"This is the About page"</a:t>
            </a:r>
            <a:r>
              <a:rPr lang="en-US" sz="1632" dirty="0">
                <a:solidFill>
                  <a:schemeClr val="tx1"/>
                </a:solidFill>
                <a:latin typeface="Consolas" panose="020B0609020204030204" pitchFamily="49" charset="0"/>
              </a:rPr>
              <a:t>)</a:t>
            </a:r>
          </a:p>
          <a:p>
            <a:pPr marL="233149" lvl="1" indent="0">
              <a:buNone/>
            </a:pPr>
            <a:endParaRPr lang="en-US" sz="1632" dirty="0">
              <a:solidFill>
                <a:srgbClr val="4070A0"/>
              </a:solidFill>
              <a:latin typeface="Consolas" panose="020B0609020204030204" pitchFamily="49" charset="0"/>
            </a:endParaRPr>
          </a:p>
          <a:p>
            <a:pPr marL="233149" lvl="1" indent="0">
              <a:buNone/>
            </a:pPr>
            <a:r>
              <a:rPr lang="en-US" sz="1632" i="1" dirty="0">
                <a:solidFill>
                  <a:srgbClr val="60A0B0"/>
                </a:solidFill>
                <a:latin typeface="Consolas" panose="020B0609020204030204" pitchFamily="49" charset="0"/>
              </a:rPr>
              <a:t># Define a route for the app's Contact Us page</a:t>
            </a:r>
          </a:p>
          <a:p>
            <a:pPr marL="233149" lvl="1" indent="0">
              <a:buNone/>
            </a:pPr>
            <a:r>
              <a:rPr lang="en-US" sz="1632" dirty="0">
                <a:solidFill>
                  <a:srgbClr val="7D9029"/>
                </a:solidFill>
                <a:latin typeface="Consolas" panose="020B0609020204030204" pitchFamily="49" charset="0"/>
              </a:rPr>
              <a:t>@app.route</a:t>
            </a:r>
            <a:r>
              <a:rPr lang="en-US" sz="1632" dirty="0">
                <a:solidFill>
                  <a:schemeClr val="tx1"/>
                </a:solidFill>
                <a:latin typeface="Consolas" panose="020B0609020204030204" pitchFamily="49" charset="0"/>
              </a:rPr>
              <a:t>(</a:t>
            </a:r>
            <a:r>
              <a:rPr lang="en-US" sz="1632" dirty="0">
                <a:solidFill>
                  <a:srgbClr val="4070A0"/>
                </a:solidFill>
                <a:latin typeface="Consolas" panose="020B0609020204030204" pitchFamily="49" charset="0"/>
              </a:rPr>
              <a:t>"/contact"</a:t>
            </a:r>
            <a:r>
              <a:rPr lang="en-US" sz="1632" dirty="0">
                <a:solidFill>
                  <a:schemeClr val="tx1"/>
                </a:solidFill>
                <a:latin typeface="Consolas" panose="020B0609020204030204" pitchFamily="49" charset="0"/>
              </a:rPr>
              <a:t>)</a:t>
            </a:r>
          </a:p>
          <a:p>
            <a:pPr marL="233149" lvl="1" indent="0">
              <a:buNone/>
            </a:pPr>
            <a:r>
              <a:rPr lang="en-US" sz="1632" b="1" dirty="0">
                <a:solidFill>
                  <a:srgbClr val="007020"/>
                </a:solidFill>
                <a:latin typeface="Consolas" panose="020B0609020204030204" pitchFamily="49" charset="0"/>
              </a:rPr>
              <a:t>def</a:t>
            </a:r>
            <a:r>
              <a:rPr lang="en-US" sz="1632" dirty="0">
                <a:solidFill>
                  <a:srgbClr val="4070A0"/>
                </a:solidFill>
                <a:latin typeface="Consolas" panose="020B0609020204030204" pitchFamily="49" charset="0"/>
              </a:rPr>
              <a:t> </a:t>
            </a:r>
            <a:r>
              <a:rPr lang="en-US" sz="1632" dirty="0">
                <a:solidFill>
                  <a:schemeClr val="tx1"/>
                </a:solidFill>
                <a:latin typeface="Consolas" panose="020B0609020204030204" pitchFamily="49" charset="0"/>
              </a:rPr>
              <a:t>contact():</a:t>
            </a:r>
          </a:p>
          <a:p>
            <a:pPr marL="233149" lvl="1" indent="0">
              <a:buNone/>
            </a:pPr>
            <a:r>
              <a:rPr lang="en-US" sz="1632" dirty="0">
                <a:solidFill>
                  <a:srgbClr val="4070A0"/>
                </a:solidFill>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solidFill>
                  <a:srgbClr val="4070A0"/>
                </a:solidFill>
                <a:latin typeface="Consolas" panose="020B0609020204030204" pitchFamily="49" charset="0"/>
              </a:rPr>
              <a:t> </a:t>
            </a:r>
            <a:r>
              <a:rPr lang="en-US" sz="1632" dirty="0">
                <a:solidFill>
                  <a:schemeClr val="tx1"/>
                </a:solidFill>
                <a:latin typeface="Consolas" panose="020B0609020204030204" pitchFamily="49" charset="0"/>
              </a:rPr>
              <a:t>render_template(</a:t>
            </a:r>
            <a:r>
              <a:rPr lang="en-US" sz="1632" dirty="0">
                <a:solidFill>
                  <a:srgbClr val="4070A0"/>
                </a:solidFill>
                <a:latin typeface="Consolas" panose="020B0609020204030204" pitchFamily="49" charset="0"/>
              </a:rPr>
              <a:t>"This is the Contact Us page"</a:t>
            </a:r>
            <a:r>
              <a:rPr lang="en-US" sz="1632" dirty="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B171A165-471F-48B3-AEA8-01191AC1B085}"/>
              </a:ext>
            </a:extLst>
          </p:cNvPr>
          <p:cNvSpPr txBox="1"/>
          <p:nvPr/>
        </p:nvSpPr>
        <p:spPr>
          <a:xfrm>
            <a:off x="8580437" y="3255686"/>
            <a:ext cx="2798458" cy="1468228"/>
          </a:xfrm>
          <a:prstGeom prst="rect">
            <a:avLst/>
          </a:prstGeom>
          <a:solidFill>
            <a:schemeClr val="tx1">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wrap="square" lIns="186521" tIns="93260" rIns="93260" bIns="93260" rtlCol="0">
            <a:spAutoFit/>
          </a:bodyPr>
          <a:lstStyle/>
          <a:p>
            <a:pPr algn="l"/>
            <a:r>
              <a:rPr lang="en-US" sz="2040" dirty="0">
                <a:gradFill>
                  <a:gsLst>
                    <a:gs pos="2917">
                      <a:schemeClr val="tx1"/>
                    </a:gs>
                    <a:gs pos="30000">
                      <a:schemeClr val="tx1"/>
                    </a:gs>
                  </a:gsLst>
                  <a:lin ang="5400000" scaled="0"/>
                </a:gradFill>
              </a:rPr>
              <a:t>Three templates:</a:t>
            </a:r>
          </a:p>
          <a:p>
            <a:pPr marL="816005" lvl="1" indent="-349724">
              <a:buFont typeface="Arial" panose="020B0604020202020204" pitchFamily="34" charset="0"/>
              <a:buChar char="•"/>
            </a:pPr>
            <a:r>
              <a:rPr lang="en-US" sz="2040" b="1" dirty="0"/>
              <a:t>index.html</a:t>
            </a:r>
          </a:p>
          <a:p>
            <a:pPr marL="816005" lvl="1" indent="-349724">
              <a:buFont typeface="Arial" panose="020B0604020202020204" pitchFamily="34" charset="0"/>
              <a:buChar char="•"/>
            </a:pPr>
            <a:r>
              <a:rPr lang="en-US" sz="2040" b="1" dirty="0"/>
              <a:t>about.html</a:t>
            </a:r>
          </a:p>
          <a:p>
            <a:pPr marL="816005" lvl="1" indent="-349724">
              <a:buFont typeface="Arial" panose="020B0604020202020204" pitchFamily="34" charset="0"/>
              <a:buChar char="•"/>
            </a:pPr>
            <a:r>
              <a:rPr lang="en-US" sz="2040" b="1" dirty="0"/>
              <a:t>contact.html</a:t>
            </a:r>
          </a:p>
        </p:txBody>
      </p:sp>
    </p:spTree>
    <p:extLst>
      <p:ext uri="{BB962C8B-B14F-4D97-AF65-F5344CB8AC3E}">
        <p14:creationId xmlns:p14="http://schemas.microsoft.com/office/powerpoint/2010/main" val="269471040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B118345-694A-4217-901D-D4750D56DBD7}"/>
              </a:ext>
            </a:extLst>
          </p:cNvPr>
          <p:cNvSpPr/>
          <p:nvPr/>
        </p:nvSpPr>
        <p:spPr bwMode="auto">
          <a:xfrm>
            <a:off x="596711" y="1134191"/>
            <a:ext cx="9950647" cy="5698206"/>
          </a:xfrm>
          <a:prstGeom prst="roundRect">
            <a:avLst>
              <a:gd name="adj" fmla="val 457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832E6B4-BA2B-4BBD-8A37-D178DB17B2A1}"/>
              </a:ext>
            </a:extLst>
          </p:cNvPr>
          <p:cNvSpPr>
            <a:spLocks noGrp="1"/>
          </p:cNvSpPr>
          <p:nvPr>
            <p:ph type="title"/>
          </p:nvPr>
        </p:nvSpPr>
        <p:spPr/>
        <p:txBody>
          <a:bodyPr/>
          <a:lstStyle/>
          <a:p>
            <a:r>
              <a:rPr lang="en-US" sz="4000" dirty="0"/>
              <a:t>Flask overview: HTML templates with defined variables</a:t>
            </a:r>
          </a:p>
        </p:txBody>
      </p:sp>
      <p:sp>
        <p:nvSpPr>
          <p:cNvPr id="3" name="Content Placeholder 2">
            <a:extLst>
              <a:ext uri="{FF2B5EF4-FFF2-40B4-BE49-F238E27FC236}">
                <a16:creationId xmlns:a16="http://schemas.microsoft.com/office/drawing/2014/main" id="{C8A73436-1EFA-48A9-81AE-68ECA4C9B3AE}"/>
              </a:ext>
            </a:extLst>
          </p:cNvPr>
          <p:cNvSpPr>
            <a:spLocks noGrp="1"/>
          </p:cNvSpPr>
          <p:nvPr>
            <p:ph sz="quarter" idx="10"/>
          </p:nvPr>
        </p:nvSpPr>
        <p:spPr>
          <a:xfrm>
            <a:off x="596712" y="1211262"/>
            <a:ext cx="9591567" cy="5561138"/>
          </a:xfrm>
        </p:spPr>
        <p:txBody>
          <a:bodyPr/>
          <a:lstStyle/>
          <a:p>
            <a:pPr marL="233149" lvl="1" indent="0">
              <a:buNone/>
            </a:pPr>
            <a:r>
              <a:rPr lang="en-US" sz="1632" dirty="0">
                <a:solidFill>
                  <a:schemeClr val="tx1"/>
                </a:solidFill>
                <a:latin typeface="Consolas" panose="020B0609020204030204" pitchFamily="49" charset="0"/>
              </a:rPr>
              <a:t>from flask import Flask, render_template</a:t>
            </a:r>
          </a:p>
          <a:p>
            <a:pPr marL="233149" lvl="1" indent="0">
              <a:buNone/>
            </a:pPr>
            <a:endParaRPr lang="en-US" sz="1632" dirty="0">
              <a:solidFill>
                <a:schemeClr val="bg1"/>
              </a:solidFill>
              <a:latin typeface="Consolas" panose="020B0609020204030204" pitchFamily="49" charset="0"/>
            </a:endParaRPr>
          </a:p>
          <a:p>
            <a:pPr marL="233149" lvl="1" indent="0">
              <a:buNone/>
            </a:pPr>
            <a:r>
              <a:rPr lang="en-US" sz="1632" dirty="0">
                <a:solidFill>
                  <a:schemeClr val="tx1"/>
                </a:solidFill>
                <a:latin typeface="Consolas" panose="020B0609020204030204" pitchFamily="49" charset="0"/>
              </a:rPr>
              <a:t>app = Flask(</a:t>
            </a:r>
            <a:r>
              <a:rPr lang="en-US" sz="1632" dirty="0">
                <a:solidFill>
                  <a:srgbClr val="19177C"/>
                </a:solidFill>
                <a:latin typeface="Consolas" panose="020B0609020204030204" pitchFamily="49" charset="0"/>
              </a:rPr>
              <a:t>__name__</a:t>
            </a:r>
            <a:r>
              <a:rPr lang="en-US" sz="1632" dirty="0">
                <a:solidFill>
                  <a:schemeClr val="tx1"/>
                </a:solidFill>
                <a:latin typeface="Consolas" panose="020B0609020204030204" pitchFamily="49" charset="0"/>
              </a:rPr>
              <a:t>)</a:t>
            </a:r>
          </a:p>
          <a:p>
            <a:pPr marL="233149" lvl="1" indent="0">
              <a:buNone/>
            </a:pPr>
            <a:endParaRPr lang="en-US" sz="1632" dirty="0">
              <a:latin typeface="Consolas" panose="020B0609020204030204" pitchFamily="49" charset="0"/>
            </a:endParaRPr>
          </a:p>
          <a:p>
            <a:pPr marL="233149" lvl="1" indent="0">
              <a:buNone/>
            </a:pPr>
            <a:r>
              <a:rPr lang="en-US" sz="1632" i="1" dirty="0">
                <a:solidFill>
                  <a:srgbClr val="60A0B0"/>
                </a:solidFill>
                <a:latin typeface="Consolas" panose="020B0609020204030204" pitchFamily="49" charset="0"/>
              </a:rPr>
              <a:t># Define a route for the app's home page</a:t>
            </a:r>
          </a:p>
          <a:p>
            <a:pPr marL="233149" lvl="1" indent="0">
              <a:buNone/>
            </a:pPr>
            <a:r>
              <a:rPr lang="en-US" sz="1632" dirty="0">
                <a:solidFill>
                  <a:srgbClr val="7D9029"/>
                </a:solidFill>
                <a:latin typeface="Consolas" panose="020B0609020204030204" pitchFamily="49" charset="0"/>
              </a:rPr>
              <a:t>@app.route</a:t>
            </a:r>
            <a:r>
              <a:rPr lang="en-US" sz="1632" dirty="0">
                <a:solidFill>
                  <a:schemeClr val="tx1"/>
                </a:solidFill>
                <a:latin typeface="Consolas" panose="020B0609020204030204" pitchFamily="49" charset="0"/>
              </a:rPr>
              <a:t>(</a:t>
            </a:r>
            <a:r>
              <a:rPr lang="en-US" sz="1632" dirty="0">
                <a:solidFill>
                  <a:srgbClr val="4070A0"/>
                </a:solidFill>
                <a:latin typeface="Consolas" panose="020B0609020204030204" pitchFamily="49" charset="0"/>
              </a:rPr>
              <a:t>"/"</a:t>
            </a:r>
            <a:r>
              <a:rPr lang="en-US" sz="1632" dirty="0">
                <a:solidFill>
                  <a:schemeClr val="tx1"/>
                </a:solidFill>
                <a:latin typeface="Consolas" panose="020B0609020204030204" pitchFamily="49" charset="0"/>
              </a:rPr>
              <a:t>)</a:t>
            </a:r>
          </a:p>
          <a:p>
            <a:pPr marL="233149" lvl="1" indent="0">
              <a:buNone/>
            </a:pPr>
            <a:r>
              <a:rPr lang="en-US" sz="1632" b="1" dirty="0">
                <a:solidFill>
                  <a:srgbClr val="007020"/>
                </a:solidFill>
                <a:latin typeface="Consolas" panose="020B0609020204030204" pitchFamily="49" charset="0"/>
              </a:rPr>
              <a:t>def</a:t>
            </a:r>
            <a:r>
              <a:rPr lang="en-US" sz="1632" dirty="0">
                <a:latin typeface="Consolas" panose="020B0609020204030204" pitchFamily="49" charset="0"/>
              </a:rPr>
              <a:t> </a:t>
            </a:r>
            <a:r>
              <a:rPr lang="en-US" sz="1632" dirty="0">
                <a:solidFill>
                  <a:schemeClr val="tx1"/>
                </a:solidFill>
                <a:latin typeface="Consolas" panose="020B0609020204030204" pitchFamily="49" charset="0"/>
              </a:rPr>
              <a:t>index():</a:t>
            </a:r>
          </a:p>
          <a:p>
            <a:pPr marL="233149" lvl="1" indent="0">
              <a:buNone/>
            </a:pPr>
            <a:r>
              <a:rPr lang="en-US" sz="1632" dirty="0">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latin typeface="Consolas" panose="020B0609020204030204" pitchFamily="49" charset="0"/>
              </a:rPr>
              <a:t> </a:t>
            </a:r>
            <a:r>
              <a:rPr lang="en-US" sz="1632" dirty="0">
                <a:solidFill>
                  <a:schemeClr val="tx1"/>
                </a:solidFill>
                <a:latin typeface="Consolas" panose="020B0609020204030204" pitchFamily="49" charset="0"/>
              </a:rPr>
              <a:t>render_template(</a:t>
            </a:r>
            <a:r>
              <a:rPr lang="en-US" sz="1632" dirty="0">
                <a:solidFill>
                  <a:srgbClr val="4070A0"/>
                </a:solidFill>
                <a:latin typeface="Consolas" panose="020B0609020204030204" pitchFamily="49" charset="0"/>
              </a:rPr>
              <a:t>"master.html"</a:t>
            </a:r>
            <a:r>
              <a:rPr lang="en-US" sz="1632" dirty="0">
                <a:solidFill>
                  <a:schemeClr val="tx1"/>
                </a:solidFill>
                <a:latin typeface="Consolas" panose="020B0609020204030204" pitchFamily="49" charset="0"/>
              </a:rPr>
              <a:t>, message=</a:t>
            </a:r>
            <a:r>
              <a:rPr lang="en-US" sz="1632" dirty="0">
                <a:solidFill>
                  <a:srgbClr val="4070A0"/>
                </a:solidFill>
                <a:latin typeface="Consolas" panose="020B0609020204030204" pitchFamily="49" charset="0"/>
              </a:rPr>
              <a:t>"This is the home page"</a:t>
            </a:r>
            <a:r>
              <a:rPr lang="en-US" sz="1632" dirty="0">
                <a:solidFill>
                  <a:schemeClr val="tx1"/>
                </a:solidFill>
                <a:latin typeface="Consolas" panose="020B0609020204030204" pitchFamily="49" charset="0"/>
              </a:rPr>
              <a:t>)</a:t>
            </a:r>
          </a:p>
          <a:p>
            <a:pPr marL="233149" lvl="1" indent="0">
              <a:buNone/>
            </a:pPr>
            <a:endParaRPr lang="en-US" sz="1632" dirty="0">
              <a:solidFill>
                <a:srgbClr val="4070A0"/>
              </a:solidFill>
              <a:latin typeface="Consolas" panose="020B0609020204030204" pitchFamily="49" charset="0"/>
            </a:endParaRPr>
          </a:p>
          <a:p>
            <a:pPr marL="233149" lvl="1" indent="0">
              <a:buNone/>
            </a:pPr>
            <a:r>
              <a:rPr lang="en-US" sz="1632" i="1" dirty="0">
                <a:solidFill>
                  <a:srgbClr val="60A0B0"/>
                </a:solidFill>
                <a:latin typeface="Consolas" panose="020B0609020204030204" pitchFamily="49" charset="0"/>
              </a:rPr>
              <a:t># Define a route for the app's About page</a:t>
            </a:r>
          </a:p>
          <a:p>
            <a:pPr marL="233149" lvl="1" indent="0">
              <a:buNone/>
            </a:pPr>
            <a:r>
              <a:rPr lang="en-US" sz="1632" dirty="0">
                <a:solidFill>
                  <a:srgbClr val="7D9029"/>
                </a:solidFill>
                <a:latin typeface="Consolas" panose="020B0609020204030204" pitchFamily="49" charset="0"/>
              </a:rPr>
              <a:t>@app.route</a:t>
            </a:r>
            <a:r>
              <a:rPr lang="en-US" sz="1632" dirty="0">
                <a:solidFill>
                  <a:schemeClr val="tx1"/>
                </a:solidFill>
                <a:latin typeface="Consolas" panose="020B0609020204030204" pitchFamily="49" charset="0"/>
              </a:rPr>
              <a:t>(</a:t>
            </a:r>
            <a:r>
              <a:rPr lang="en-US" sz="1632" dirty="0">
                <a:solidFill>
                  <a:srgbClr val="4070A0"/>
                </a:solidFill>
                <a:latin typeface="Consolas" panose="020B0609020204030204" pitchFamily="49" charset="0"/>
              </a:rPr>
              <a:t>"/about"</a:t>
            </a:r>
            <a:r>
              <a:rPr lang="en-US" sz="1632" dirty="0">
                <a:solidFill>
                  <a:schemeClr val="tx1"/>
                </a:solidFill>
                <a:latin typeface="Consolas" panose="020B0609020204030204" pitchFamily="49" charset="0"/>
              </a:rPr>
              <a:t>)</a:t>
            </a:r>
          </a:p>
          <a:p>
            <a:pPr marL="233149" lvl="1" indent="0">
              <a:buNone/>
            </a:pPr>
            <a:r>
              <a:rPr lang="en-US" sz="1632" b="1" dirty="0">
                <a:solidFill>
                  <a:srgbClr val="007020"/>
                </a:solidFill>
                <a:latin typeface="Consolas" panose="020B0609020204030204" pitchFamily="49" charset="0"/>
              </a:rPr>
              <a:t>def</a:t>
            </a:r>
            <a:r>
              <a:rPr lang="en-US" sz="1632" dirty="0">
                <a:solidFill>
                  <a:srgbClr val="4070A0"/>
                </a:solidFill>
                <a:latin typeface="Consolas" panose="020B0609020204030204" pitchFamily="49" charset="0"/>
              </a:rPr>
              <a:t> </a:t>
            </a:r>
            <a:r>
              <a:rPr lang="en-US" sz="1632" dirty="0">
                <a:solidFill>
                  <a:schemeClr val="tx1"/>
                </a:solidFill>
                <a:latin typeface="Consolas" panose="020B0609020204030204" pitchFamily="49" charset="0"/>
              </a:rPr>
              <a:t>about():</a:t>
            </a:r>
          </a:p>
          <a:p>
            <a:pPr marL="233149" lvl="1" indent="0">
              <a:buNone/>
            </a:pPr>
            <a:r>
              <a:rPr lang="en-US" sz="1632" dirty="0">
                <a:solidFill>
                  <a:srgbClr val="4070A0"/>
                </a:solidFill>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solidFill>
                  <a:srgbClr val="4070A0"/>
                </a:solidFill>
                <a:latin typeface="Consolas" panose="020B0609020204030204" pitchFamily="49" charset="0"/>
              </a:rPr>
              <a:t> </a:t>
            </a:r>
            <a:r>
              <a:rPr lang="en-US" sz="1632" dirty="0">
                <a:solidFill>
                  <a:schemeClr val="tx1"/>
                </a:solidFill>
                <a:latin typeface="Consolas" panose="020B0609020204030204" pitchFamily="49" charset="0"/>
              </a:rPr>
              <a:t>render_template(</a:t>
            </a:r>
            <a:r>
              <a:rPr lang="en-US" sz="1632" dirty="0">
                <a:solidFill>
                  <a:srgbClr val="4070A0"/>
                </a:solidFill>
                <a:latin typeface="Consolas" panose="020B0609020204030204" pitchFamily="49" charset="0"/>
              </a:rPr>
              <a:t>"master.html"</a:t>
            </a:r>
            <a:r>
              <a:rPr lang="en-US" sz="1632" dirty="0">
                <a:solidFill>
                  <a:schemeClr val="tx1"/>
                </a:solidFill>
                <a:latin typeface="Consolas" panose="020B0609020204030204" pitchFamily="49" charset="0"/>
              </a:rPr>
              <a:t>, message=</a:t>
            </a:r>
            <a:r>
              <a:rPr lang="en-US" sz="1632" dirty="0">
                <a:solidFill>
                  <a:srgbClr val="4070A0"/>
                </a:solidFill>
                <a:latin typeface="Consolas" panose="020B0609020204030204" pitchFamily="49" charset="0"/>
              </a:rPr>
              <a:t>"This is the About page"</a:t>
            </a:r>
            <a:r>
              <a:rPr lang="en-US" sz="1632" dirty="0">
                <a:solidFill>
                  <a:schemeClr val="tx1"/>
                </a:solidFill>
                <a:latin typeface="Consolas" panose="020B0609020204030204" pitchFamily="49" charset="0"/>
              </a:rPr>
              <a:t>)</a:t>
            </a:r>
          </a:p>
          <a:p>
            <a:pPr marL="233149" lvl="1" indent="0">
              <a:buNone/>
            </a:pPr>
            <a:endParaRPr lang="en-US" sz="1632" dirty="0">
              <a:solidFill>
                <a:srgbClr val="4070A0"/>
              </a:solidFill>
              <a:latin typeface="Consolas" panose="020B0609020204030204" pitchFamily="49" charset="0"/>
            </a:endParaRPr>
          </a:p>
          <a:p>
            <a:pPr marL="233149" lvl="1" indent="0">
              <a:buNone/>
            </a:pPr>
            <a:r>
              <a:rPr lang="en-US" sz="1632" i="1" dirty="0">
                <a:solidFill>
                  <a:srgbClr val="60A0B0"/>
                </a:solidFill>
                <a:latin typeface="Consolas" panose="020B0609020204030204" pitchFamily="49" charset="0"/>
              </a:rPr>
              <a:t># Define a route for the app's Contact Us page</a:t>
            </a:r>
          </a:p>
          <a:p>
            <a:pPr marL="233149" lvl="1" indent="0">
              <a:buNone/>
            </a:pPr>
            <a:r>
              <a:rPr lang="en-US" sz="1632" dirty="0">
                <a:solidFill>
                  <a:srgbClr val="7D9029"/>
                </a:solidFill>
                <a:latin typeface="Consolas" panose="020B0609020204030204" pitchFamily="49" charset="0"/>
              </a:rPr>
              <a:t>@app.route</a:t>
            </a:r>
            <a:r>
              <a:rPr lang="en-US" sz="1632" dirty="0">
                <a:solidFill>
                  <a:schemeClr val="tx1"/>
                </a:solidFill>
                <a:latin typeface="Consolas" panose="020B0609020204030204" pitchFamily="49" charset="0"/>
              </a:rPr>
              <a:t>(</a:t>
            </a:r>
            <a:r>
              <a:rPr lang="en-US" sz="1632" dirty="0">
                <a:solidFill>
                  <a:srgbClr val="4070A0"/>
                </a:solidFill>
                <a:latin typeface="Consolas" panose="020B0609020204030204" pitchFamily="49" charset="0"/>
              </a:rPr>
              <a:t>"/contact"</a:t>
            </a:r>
            <a:r>
              <a:rPr lang="en-US" sz="1632" dirty="0">
                <a:solidFill>
                  <a:schemeClr val="tx1"/>
                </a:solidFill>
                <a:latin typeface="Consolas" panose="020B0609020204030204" pitchFamily="49" charset="0"/>
              </a:rPr>
              <a:t>)</a:t>
            </a:r>
          </a:p>
          <a:p>
            <a:pPr marL="233149" lvl="1" indent="0">
              <a:buNone/>
            </a:pPr>
            <a:r>
              <a:rPr lang="en-US" sz="1632" b="1" dirty="0">
                <a:solidFill>
                  <a:srgbClr val="007020"/>
                </a:solidFill>
                <a:latin typeface="Consolas" panose="020B0609020204030204" pitchFamily="49" charset="0"/>
              </a:rPr>
              <a:t>def</a:t>
            </a:r>
            <a:r>
              <a:rPr lang="en-US" sz="1632" dirty="0">
                <a:solidFill>
                  <a:srgbClr val="4070A0"/>
                </a:solidFill>
                <a:latin typeface="Consolas" panose="020B0609020204030204" pitchFamily="49" charset="0"/>
              </a:rPr>
              <a:t> </a:t>
            </a:r>
            <a:r>
              <a:rPr lang="en-US" sz="1632" dirty="0">
                <a:solidFill>
                  <a:schemeClr val="tx1"/>
                </a:solidFill>
                <a:latin typeface="Consolas" panose="020B0609020204030204" pitchFamily="49" charset="0"/>
              </a:rPr>
              <a:t>contact():</a:t>
            </a:r>
          </a:p>
          <a:p>
            <a:pPr marL="233149" lvl="1" indent="0">
              <a:buNone/>
            </a:pPr>
            <a:r>
              <a:rPr lang="en-US" sz="1632" dirty="0">
                <a:solidFill>
                  <a:srgbClr val="4070A0"/>
                </a:solidFill>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solidFill>
                  <a:srgbClr val="4070A0"/>
                </a:solidFill>
                <a:latin typeface="Consolas" panose="020B0609020204030204" pitchFamily="49" charset="0"/>
              </a:rPr>
              <a:t> </a:t>
            </a:r>
            <a:r>
              <a:rPr lang="en-US" sz="1632" dirty="0">
                <a:solidFill>
                  <a:schemeClr val="tx1"/>
                </a:solidFill>
                <a:latin typeface="Consolas" panose="020B0609020204030204" pitchFamily="49" charset="0"/>
              </a:rPr>
              <a:t>render_template(</a:t>
            </a:r>
            <a:r>
              <a:rPr lang="en-US" sz="1632" dirty="0">
                <a:solidFill>
                  <a:srgbClr val="4070A0"/>
                </a:solidFill>
                <a:latin typeface="Consolas" panose="020B0609020204030204" pitchFamily="49" charset="0"/>
              </a:rPr>
              <a:t>"master.html"</a:t>
            </a:r>
            <a:r>
              <a:rPr lang="en-US" sz="1632" dirty="0">
                <a:solidFill>
                  <a:schemeClr val="tx1"/>
                </a:solidFill>
                <a:latin typeface="Consolas" panose="020B0609020204030204" pitchFamily="49" charset="0"/>
              </a:rPr>
              <a:t>, message=</a:t>
            </a:r>
            <a:r>
              <a:rPr lang="en-US" sz="1632" dirty="0">
                <a:solidFill>
                  <a:srgbClr val="4070A0"/>
                </a:solidFill>
                <a:latin typeface="Consolas" panose="020B0609020204030204" pitchFamily="49" charset="0"/>
              </a:rPr>
              <a:t>"This is the Contact Us page"</a:t>
            </a:r>
            <a:r>
              <a:rPr lang="en-US" sz="1632" dirty="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A6397FF9-E16F-4D45-8A1F-45F08EB97907}"/>
              </a:ext>
            </a:extLst>
          </p:cNvPr>
          <p:cNvSpPr txBox="1"/>
          <p:nvPr/>
        </p:nvSpPr>
        <p:spPr>
          <a:xfrm>
            <a:off x="6751637" y="1296280"/>
            <a:ext cx="4364104" cy="796661"/>
          </a:xfrm>
          <a:prstGeom prst="rect">
            <a:avLst/>
          </a:prstGeom>
          <a:solidFill>
            <a:schemeClr val="tx1">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wrap="square" lIns="186521" tIns="93260" rIns="93260" bIns="93260" rtlCol="0">
            <a:spAutoFit/>
          </a:bodyPr>
          <a:lstStyle/>
          <a:p>
            <a:pPr algn="l"/>
            <a:r>
              <a:rPr lang="en-US" sz="1836" dirty="0">
                <a:gradFill>
                  <a:gsLst>
                    <a:gs pos="2917">
                      <a:schemeClr val="tx1"/>
                    </a:gs>
                    <a:gs pos="30000">
                      <a:schemeClr val="tx1"/>
                    </a:gs>
                  </a:gsLst>
                  <a:lin ang="5400000" scaled="0"/>
                </a:gradFill>
              </a:rPr>
              <a:t>One template, </a:t>
            </a:r>
            <a:r>
              <a:rPr lang="en-US" sz="1836" b="1" dirty="0">
                <a:gradFill>
                  <a:gsLst>
                    <a:gs pos="2917">
                      <a:schemeClr val="tx1"/>
                    </a:gs>
                    <a:gs pos="30000">
                      <a:schemeClr val="tx1"/>
                    </a:gs>
                  </a:gsLst>
                  <a:lin ang="5400000" scaled="0"/>
                </a:gradFill>
              </a:rPr>
              <a:t>master.html</a:t>
            </a:r>
            <a:r>
              <a:rPr lang="en-US" sz="1836" dirty="0">
                <a:gradFill>
                  <a:gsLst>
                    <a:gs pos="2917">
                      <a:schemeClr val="tx1"/>
                    </a:gs>
                    <a:gs pos="30000">
                      <a:schemeClr val="tx1"/>
                    </a:gs>
                  </a:gsLst>
                  <a:lin ang="5400000" scaled="0"/>
                </a:gradFill>
              </a:rPr>
              <a:t>:</a:t>
            </a:r>
          </a:p>
          <a:p>
            <a:pPr marL="816005" lvl="1" indent="-349724">
              <a:buFont typeface="Arial" panose="020B0604020202020204" pitchFamily="34" charset="0"/>
              <a:buChar char="•"/>
            </a:pPr>
            <a:r>
              <a:rPr lang="en-US" sz="1836" b="1" dirty="0">
                <a:solidFill>
                  <a:srgbClr val="007020"/>
                </a:solidFill>
                <a:latin typeface="Consolas" panose="020B0609020204030204" pitchFamily="49" charset="0"/>
              </a:rPr>
              <a:t>&lt;h1&gt;</a:t>
            </a:r>
            <a:r>
              <a:rPr lang="en-US" sz="1836" dirty="0">
                <a:latin typeface="Consolas" panose="020B0609020204030204" pitchFamily="49" charset="0"/>
              </a:rPr>
              <a:t>{{ message }}</a:t>
            </a:r>
            <a:r>
              <a:rPr lang="en-US" sz="1836" b="1" dirty="0">
                <a:solidFill>
                  <a:srgbClr val="007020"/>
                </a:solidFill>
                <a:latin typeface="Consolas" panose="020B0609020204030204" pitchFamily="49" charset="0"/>
              </a:rPr>
              <a:t>&lt;/h1</a:t>
            </a:r>
            <a:r>
              <a:rPr lang="en-US" sz="2040" b="1" dirty="0">
                <a:solidFill>
                  <a:srgbClr val="007020"/>
                </a:solidFill>
                <a:latin typeface="Consolas" panose="020B0609020204030204" pitchFamily="49" charset="0"/>
              </a:rPr>
              <a:t>&gt;</a:t>
            </a:r>
          </a:p>
        </p:txBody>
      </p:sp>
    </p:spTree>
    <p:extLst>
      <p:ext uri="{BB962C8B-B14F-4D97-AF65-F5344CB8AC3E}">
        <p14:creationId xmlns:p14="http://schemas.microsoft.com/office/powerpoint/2010/main" val="370661487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DACE77C7-3D99-4954-8C53-B5A814323FC0}"/>
              </a:ext>
            </a:extLst>
          </p:cNvPr>
          <p:cNvSpPr/>
          <p:nvPr/>
        </p:nvSpPr>
        <p:spPr bwMode="auto">
          <a:xfrm>
            <a:off x="541823" y="1752781"/>
            <a:ext cx="5673986" cy="1669360"/>
          </a:xfrm>
          <a:prstGeom prst="roundRect">
            <a:avLst>
              <a:gd name="adj" fmla="val 1057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980B35C7-A569-4B36-82A6-35EFC287AAEC}"/>
              </a:ext>
            </a:extLst>
          </p:cNvPr>
          <p:cNvSpPr/>
          <p:nvPr/>
        </p:nvSpPr>
        <p:spPr bwMode="auto">
          <a:xfrm>
            <a:off x="544251" y="4144838"/>
            <a:ext cx="5673986" cy="2383385"/>
          </a:xfrm>
          <a:prstGeom prst="roundRect">
            <a:avLst>
              <a:gd name="adj" fmla="val 781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8BB4117-592B-41D3-9472-F2B097E12E47}"/>
              </a:ext>
            </a:extLst>
          </p:cNvPr>
          <p:cNvSpPr>
            <a:spLocks noGrp="1"/>
          </p:cNvSpPr>
          <p:nvPr>
            <p:ph type="title"/>
          </p:nvPr>
        </p:nvSpPr>
        <p:spPr/>
        <p:txBody>
          <a:bodyPr/>
          <a:lstStyle/>
          <a:p>
            <a:r>
              <a:rPr lang="en-US" dirty="0"/>
              <a:t>Flask overview: Jinja control flow expressions</a:t>
            </a:r>
          </a:p>
        </p:txBody>
      </p:sp>
      <p:sp>
        <p:nvSpPr>
          <p:cNvPr id="3" name="Content Placeholder 2">
            <a:extLst>
              <a:ext uri="{FF2B5EF4-FFF2-40B4-BE49-F238E27FC236}">
                <a16:creationId xmlns:a16="http://schemas.microsoft.com/office/drawing/2014/main" id="{511857B7-6947-4F17-B48D-D688A7465A83}"/>
              </a:ext>
            </a:extLst>
          </p:cNvPr>
          <p:cNvSpPr>
            <a:spLocks noGrp="1"/>
          </p:cNvSpPr>
          <p:nvPr>
            <p:ph sz="quarter" idx="10"/>
          </p:nvPr>
        </p:nvSpPr>
        <p:spPr>
          <a:xfrm>
            <a:off x="596712" y="1236498"/>
            <a:ext cx="11238194" cy="572464"/>
          </a:xfrm>
        </p:spPr>
        <p:txBody>
          <a:bodyPr/>
          <a:lstStyle/>
          <a:p>
            <a:r>
              <a:rPr lang="en-US" sz="2800" dirty="0">
                <a:latin typeface="Consolas" panose="020B0609020204030204" pitchFamily="49" charset="0"/>
              </a:rPr>
              <a:t>If</a:t>
            </a:r>
            <a:r>
              <a:rPr lang="en-US" sz="2800" dirty="0"/>
              <a:t> statement</a:t>
            </a:r>
          </a:p>
        </p:txBody>
      </p:sp>
      <p:sp>
        <p:nvSpPr>
          <p:cNvPr id="4" name="Rectangle 3">
            <a:extLst>
              <a:ext uri="{FF2B5EF4-FFF2-40B4-BE49-F238E27FC236}">
                <a16:creationId xmlns:a16="http://schemas.microsoft.com/office/drawing/2014/main" id="{349254B6-2CB9-A84E-932E-A29298088CFC}"/>
              </a:ext>
            </a:extLst>
          </p:cNvPr>
          <p:cNvSpPr/>
          <p:nvPr/>
        </p:nvSpPr>
        <p:spPr>
          <a:xfrm>
            <a:off x="570806" y="1872949"/>
            <a:ext cx="5730329" cy="1401579"/>
          </a:xfrm>
          <a:prstGeom prst="rect">
            <a:avLst/>
          </a:prstGeom>
        </p:spPr>
        <p:txBody>
          <a:bodyPr wrap="square">
            <a:spAutoFit/>
          </a:bodyPr>
          <a:lstStyle/>
          <a:p>
            <a:pPr marL="233149" lvl="1"/>
            <a:r>
              <a:rPr lang="en-US" sz="1632" dirty="0">
                <a:latin typeface="Consolas" panose="020B0609020204030204" pitchFamily="49" charset="0"/>
              </a:rPr>
              <a:t>{% if message %}</a:t>
            </a:r>
          </a:p>
          <a:p>
            <a:pPr marL="233149" lvl="1"/>
            <a:r>
              <a:rPr lang="en-US" sz="1632" dirty="0">
                <a:latin typeface="Consolas" panose="020B0609020204030204" pitchFamily="49" charset="0"/>
              </a:rPr>
              <a:t>    </a:t>
            </a:r>
            <a:r>
              <a:rPr lang="en-US" sz="1632" b="1" dirty="0">
                <a:solidFill>
                  <a:srgbClr val="007020"/>
                </a:solidFill>
                <a:latin typeface="Consolas" panose="020B0609020204030204" pitchFamily="49" charset="0"/>
              </a:rPr>
              <a:t>&lt;h1&gt;</a:t>
            </a:r>
            <a:r>
              <a:rPr lang="en-US" sz="1632" dirty="0">
                <a:latin typeface="Consolas" panose="020B0609020204030204" pitchFamily="49" charset="0"/>
              </a:rPr>
              <a:t>{{ message }}</a:t>
            </a:r>
            <a:r>
              <a:rPr lang="en-US" sz="1632" b="1" dirty="0">
                <a:solidFill>
                  <a:srgbClr val="007020"/>
                </a:solidFill>
                <a:latin typeface="Consolas" panose="020B0609020204030204" pitchFamily="49" charset="0"/>
              </a:rPr>
              <a:t>&lt;/h1&gt;</a:t>
            </a:r>
          </a:p>
          <a:p>
            <a:pPr marL="233149" lvl="1"/>
            <a:r>
              <a:rPr lang="en-US" sz="1632" dirty="0">
                <a:latin typeface="Consolas" panose="020B0609020204030204" pitchFamily="49" charset="0"/>
              </a:rPr>
              <a:t>{% else %}</a:t>
            </a:r>
          </a:p>
          <a:p>
            <a:pPr marL="233149" lvl="1"/>
            <a:r>
              <a:rPr lang="en-US" sz="1632" dirty="0">
                <a:latin typeface="Consolas" panose="020B0609020204030204" pitchFamily="49" charset="0"/>
              </a:rPr>
              <a:t>    </a:t>
            </a:r>
            <a:r>
              <a:rPr lang="en-US" sz="1632" b="1" dirty="0">
                <a:solidFill>
                  <a:srgbClr val="007020"/>
                </a:solidFill>
                <a:latin typeface="Consolas" panose="020B0609020204030204" pitchFamily="49" charset="0"/>
              </a:rPr>
              <a:t>&lt;h1&gt;</a:t>
            </a:r>
            <a:r>
              <a:rPr lang="en-US" sz="1632" dirty="0">
                <a:latin typeface="Consolas" panose="020B0609020204030204" pitchFamily="49" charset="0"/>
              </a:rPr>
              <a:t>No message specified</a:t>
            </a:r>
            <a:r>
              <a:rPr lang="en-US" sz="1632" b="1" dirty="0">
                <a:solidFill>
                  <a:srgbClr val="007020"/>
                </a:solidFill>
                <a:latin typeface="Consolas" panose="020B0609020204030204" pitchFamily="49" charset="0"/>
              </a:rPr>
              <a:t>&lt;/h1&gt;</a:t>
            </a:r>
          </a:p>
          <a:p>
            <a:pPr marL="233149" lvl="1"/>
            <a:r>
              <a:rPr lang="en-US" sz="1632" dirty="0">
                <a:latin typeface="Consolas" panose="020B0609020204030204" pitchFamily="49" charset="0"/>
              </a:rPr>
              <a:t>{% endif %}</a:t>
            </a:r>
          </a:p>
        </p:txBody>
      </p:sp>
      <p:sp>
        <p:nvSpPr>
          <p:cNvPr id="7" name="Rectangle 6">
            <a:extLst>
              <a:ext uri="{FF2B5EF4-FFF2-40B4-BE49-F238E27FC236}">
                <a16:creationId xmlns:a16="http://schemas.microsoft.com/office/drawing/2014/main" id="{A60E5100-6AE1-3B4E-895A-69F10C64D224}"/>
              </a:ext>
            </a:extLst>
          </p:cNvPr>
          <p:cNvSpPr/>
          <p:nvPr/>
        </p:nvSpPr>
        <p:spPr>
          <a:xfrm>
            <a:off x="487908" y="4424911"/>
            <a:ext cx="5854676" cy="1887281"/>
          </a:xfrm>
          <a:prstGeom prst="rect">
            <a:avLst/>
          </a:prstGeom>
        </p:spPr>
        <p:txBody>
          <a:bodyPr wrap="square">
            <a:spAutoFit/>
          </a:bodyPr>
          <a:lstStyle/>
          <a:p>
            <a:pPr marL="233149" lvl="1"/>
            <a:r>
              <a:rPr lang="en-US" sz="1632" dirty="0">
                <a:latin typeface="Consolas" panose="020B0609020204030204" pitchFamily="49" charset="0"/>
              </a:rPr>
              <a:t>{% if message %}</a:t>
            </a:r>
          </a:p>
          <a:p>
            <a:pPr marL="233149" lvl="1"/>
            <a:r>
              <a:rPr lang="en-US" sz="1632" dirty="0">
                <a:latin typeface="Consolas" panose="020B0609020204030204" pitchFamily="49" charset="0"/>
              </a:rPr>
              <a:t>    </a:t>
            </a:r>
            <a:r>
              <a:rPr lang="en-US" sz="1632" b="1" dirty="0">
                <a:solidFill>
                  <a:srgbClr val="007020"/>
                </a:solidFill>
                <a:latin typeface="Consolas" panose="020B0609020204030204" pitchFamily="49" charset="0"/>
              </a:rPr>
              <a:t>&lt;h1&gt;</a:t>
            </a:r>
            <a:r>
              <a:rPr lang="en-US" sz="1632" dirty="0">
                <a:latin typeface="Consolas" panose="020B0609020204030204" pitchFamily="49" charset="0"/>
              </a:rPr>
              <a:t>{{ message }}</a:t>
            </a:r>
            <a:r>
              <a:rPr lang="en-US" sz="1632" b="1" dirty="0">
                <a:solidFill>
                  <a:srgbClr val="007020"/>
                </a:solidFill>
                <a:latin typeface="Consolas" panose="020B0609020204030204" pitchFamily="49" charset="0"/>
              </a:rPr>
              <a:t>&lt;/h1&gt;</a:t>
            </a:r>
          </a:p>
          <a:p>
            <a:pPr marL="233149" lvl="1"/>
            <a:r>
              <a:rPr lang="en-US" sz="1632" dirty="0">
                <a:latin typeface="Consolas" panose="020B0609020204030204" pitchFamily="49" charset="0"/>
              </a:rPr>
              <a:t>{% else %}</a:t>
            </a:r>
          </a:p>
          <a:p>
            <a:pPr marL="233149" lvl="1"/>
            <a:r>
              <a:rPr lang="en-US" sz="1632" dirty="0">
                <a:latin typeface="Consolas" panose="020B0609020204030204" pitchFamily="49" charset="0"/>
              </a:rPr>
              <a:t>    </a:t>
            </a:r>
            <a:r>
              <a:rPr lang="en-US" sz="1632" b="1" dirty="0">
                <a:solidFill>
                  <a:srgbClr val="007020"/>
                </a:solidFill>
                <a:latin typeface="Consolas" panose="020B0609020204030204" pitchFamily="49" charset="0"/>
              </a:rPr>
              <a:t>&lt;script </a:t>
            </a:r>
            <a:r>
              <a:rPr lang="en-US" sz="1632" dirty="0">
                <a:solidFill>
                  <a:srgbClr val="007020"/>
                </a:solidFill>
                <a:latin typeface="Consolas" panose="020B0609020204030204" pitchFamily="49" charset="0"/>
              </a:rPr>
              <a:t>type=</a:t>
            </a:r>
            <a:r>
              <a:rPr lang="en-US" sz="1632" dirty="0">
                <a:solidFill>
                  <a:srgbClr val="4070A0"/>
                </a:solidFill>
                <a:latin typeface="Consolas" panose="020B0609020204030204" pitchFamily="49" charset="0"/>
              </a:rPr>
              <a:t>"text/javascript"</a:t>
            </a:r>
            <a:r>
              <a:rPr lang="en-US" sz="1632" b="1" dirty="0">
                <a:solidFill>
                  <a:srgbClr val="007020"/>
                </a:solidFill>
                <a:latin typeface="Consolas" panose="020B0609020204030204" pitchFamily="49" charset="0"/>
              </a:rPr>
              <a:t>&gt;</a:t>
            </a:r>
          </a:p>
          <a:p>
            <a:pPr marL="233149" lvl="1"/>
            <a:r>
              <a:rPr lang="en-US" sz="1632" dirty="0">
                <a:latin typeface="Consolas" panose="020B0609020204030204" pitchFamily="49" charset="0"/>
              </a:rPr>
              <a:t>        window.</a:t>
            </a:r>
            <a:r>
              <a:rPr lang="en-US" sz="1632" dirty="0">
                <a:solidFill>
                  <a:srgbClr val="7D9029"/>
                </a:solidFill>
                <a:latin typeface="Consolas" panose="020B0609020204030204" pitchFamily="49" charset="0"/>
              </a:rPr>
              <a:t>alert</a:t>
            </a:r>
            <a:r>
              <a:rPr lang="en-US" sz="1632" dirty="0">
                <a:latin typeface="Consolas" panose="020B0609020204030204" pitchFamily="49" charset="0"/>
              </a:rPr>
              <a:t>(</a:t>
            </a:r>
            <a:r>
              <a:rPr lang="en-US" sz="1632" dirty="0">
                <a:solidFill>
                  <a:srgbClr val="4070A0"/>
                </a:solidFill>
                <a:latin typeface="Consolas" panose="020B0609020204030204" pitchFamily="49" charset="0"/>
              </a:rPr>
              <a:t>"No message specified"</a:t>
            </a:r>
            <a:r>
              <a:rPr lang="en-US" sz="1632" dirty="0">
                <a:latin typeface="Consolas" panose="020B0609020204030204" pitchFamily="49" charset="0"/>
              </a:rPr>
              <a:t>);</a:t>
            </a:r>
          </a:p>
          <a:p>
            <a:pPr marL="233149" lvl="1"/>
            <a:r>
              <a:rPr lang="en-US" sz="1632" dirty="0">
                <a:latin typeface="Consolas" panose="020B0609020204030204" pitchFamily="49" charset="0"/>
              </a:rPr>
              <a:t>    </a:t>
            </a:r>
            <a:r>
              <a:rPr lang="en-US" sz="1632" b="1" dirty="0">
                <a:solidFill>
                  <a:srgbClr val="007020"/>
                </a:solidFill>
                <a:latin typeface="Consolas" panose="020B0609020204030204" pitchFamily="49" charset="0"/>
              </a:rPr>
              <a:t>&lt;/script&gt;</a:t>
            </a:r>
          </a:p>
          <a:p>
            <a:pPr marL="233149" lvl="1"/>
            <a:r>
              <a:rPr lang="en-US" sz="1632" dirty="0">
                <a:latin typeface="Consolas" panose="020B0609020204030204" pitchFamily="49" charset="0"/>
              </a:rPr>
              <a:t>{% endif %}</a:t>
            </a:r>
          </a:p>
        </p:txBody>
      </p:sp>
      <p:sp>
        <p:nvSpPr>
          <p:cNvPr id="9" name="Content Placeholder 2">
            <a:extLst>
              <a:ext uri="{FF2B5EF4-FFF2-40B4-BE49-F238E27FC236}">
                <a16:creationId xmlns:a16="http://schemas.microsoft.com/office/drawing/2014/main" id="{E5EEEF74-0DD3-C04B-8210-9C640E070FD6}"/>
              </a:ext>
            </a:extLst>
          </p:cNvPr>
          <p:cNvSpPr txBox="1">
            <a:spLocks/>
          </p:cNvSpPr>
          <p:nvPr/>
        </p:nvSpPr>
        <p:spPr>
          <a:xfrm>
            <a:off x="570806" y="3671150"/>
            <a:ext cx="11238194"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onsolas" panose="020B0609020204030204" pitchFamily="49" charset="0"/>
              </a:rPr>
              <a:t>If</a:t>
            </a:r>
            <a:r>
              <a:rPr lang="en-US" dirty="0"/>
              <a:t> statement to conditionally execute JavaScript code:</a:t>
            </a:r>
          </a:p>
        </p:txBody>
      </p:sp>
    </p:spTree>
    <p:extLst>
      <p:ext uri="{BB962C8B-B14F-4D97-AF65-F5344CB8AC3E}">
        <p14:creationId xmlns:p14="http://schemas.microsoft.com/office/powerpoint/2010/main" val="164357200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D6A13F97-4567-43C0-80F5-1F19B9672006}"/>
              </a:ext>
            </a:extLst>
          </p:cNvPr>
          <p:cNvSpPr/>
          <p:nvPr/>
        </p:nvSpPr>
        <p:spPr bwMode="auto">
          <a:xfrm>
            <a:off x="326206" y="2582861"/>
            <a:ext cx="5950009" cy="3539064"/>
          </a:xfrm>
          <a:prstGeom prst="roundRect">
            <a:avLst>
              <a:gd name="adj" fmla="val 553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8C6EFE75-15F0-42A5-9FDC-42EEC322C581}"/>
              </a:ext>
            </a:extLst>
          </p:cNvPr>
          <p:cNvSpPr/>
          <p:nvPr/>
        </p:nvSpPr>
        <p:spPr bwMode="auto">
          <a:xfrm>
            <a:off x="6517772" y="2582862"/>
            <a:ext cx="5745117" cy="2533061"/>
          </a:xfrm>
          <a:prstGeom prst="roundRect">
            <a:avLst>
              <a:gd name="adj" fmla="val 553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B35E8EF-9512-462D-B554-D85EA155AAC3}"/>
              </a:ext>
            </a:extLst>
          </p:cNvPr>
          <p:cNvSpPr>
            <a:spLocks noGrp="1"/>
          </p:cNvSpPr>
          <p:nvPr>
            <p:ph type="title"/>
          </p:nvPr>
        </p:nvSpPr>
        <p:spPr>
          <a:xfrm>
            <a:off x="365760" y="365760"/>
            <a:ext cx="11704320" cy="1367198"/>
          </a:xfrm>
        </p:spPr>
        <p:txBody>
          <a:bodyPr/>
          <a:lstStyle/>
          <a:p>
            <a:r>
              <a:rPr lang="en-US" dirty="0"/>
              <a:t>Flask overview: flashing messages with control of flow</a:t>
            </a:r>
          </a:p>
        </p:txBody>
      </p:sp>
      <p:sp>
        <p:nvSpPr>
          <p:cNvPr id="3" name="Content Placeholder 2">
            <a:extLst>
              <a:ext uri="{FF2B5EF4-FFF2-40B4-BE49-F238E27FC236}">
                <a16:creationId xmlns:a16="http://schemas.microsoft.com/office/drawing/2014/main" id="{17E59739-0CF9-4EDC-9150-B6D8EEAF4141}"/>
              </a:ext>
            </a:extLst>
          </p:cNvPr>
          <p:cNvSpPr>
            <a:spLocks noGrp="1"/>
          </p:cNvSpPr>
          <p:nvPr>
            <p:ph sz="quarter" idx="12"/>
          </p:nvPr>
        </p:nvSpPr>
        <p:spPr>
          <a:xfrm>
            <a:off x="596712" y="2054739"/>
            <a:ext cx="5315516" cy="439465"/>
          </a:xfrm>
        </p:spPr>
        <p:txBody>
          <a:bodyPr/>
          <a:lstStyle/>
          <a:p>
            <a:r>
              <a:rPr lang="en-US" dirty="0"/>
              <a:t>app.py</a:t>
            </a:r>
          </a:p>
        </p:txBody>
      </p:sp>
      <p:sp>
        <p:nvSpPr>
          <p:cNvPr id="4" name="Content Placeholder 3">
            <a:extLst>
              <a:ext uri="{FF2B5EF4-FFF2-40B4-BE49-F238E27FC236}">
                <a16:creationId xmlns:a16="http://schemas.microsoft.com/office/drawing/2014/main" id="{425D10BC-EF0C-428C-930F-0CCAB79DDC59}"/>
              </a:ext>
            </a:extLst>
          </p:cNvPr>
          <p:cNvSpPr>
            <a:spLocks noGrp="1"/>
          </p:cNvSpPr>
          <p:nvPr>
            <p:ph sz="quarter" idx="13"/>
          </p:nvPr>
        </p:nvSpPr>
        <p:spPr>
          <a:xfrm>
            <a:off x="6517771" y="2054739"/>
            <a:ext cx="5323611" cy="439465"/>
          </a:xfrm>
        </p:spPr>
        <p:txBody>
          <a:bodyPr/>
          <a:lstStyle/>
          <a:p>
            <a:r>
              <a:rPr lang="en-US" dirty="0"/>
              <a:t>index.html</a:t>
            </a:r>
          </a:p>
        </p:txBody>
      </p:sp>
      <p:sp>
        <p:nvSpPr>
          <p:cNvPr id="6" name="Rectangle 5">
            <a:extLst>
              <a:ext uri="{FF2B5EF4-FFF2-40B4-BE49-F238E27FC236}">
                <a16:creationId xmlns:a16="http://schemas.microsoft.com/office/drawing/2014/main" id="{08E6189F-A726-1E46-BF45-5A8B874A2A50}"/>
              </a:ext>
            </a:extLst>
          </p:cNvPr>
          <p:cNvSpPr/>
          <p:nvPr/>
        </p:nvSpPr>
        <p:spPr>
          <a:xfrm>
            <a:off x="6688830" y="2888230"/>
            <a:ext cx="5475954" cy="1850443"/>
          </a:xfrm>
          <a:prstGeom prst="rect">
            <a:avLst/>
          </a:prstGeom>
        </p:spPr>
        <p:txBody>
          <a:bodyPr wrap="square">
            <a:spAutoFit/>
          </a:bodyPr>
          <a:lstStyle/>
          <a:p>
            <a:pPr indent="-233132"/>
            <a:r>
              <a:rPr lang="en-US" sz="1632" dirty="0">
                <a:latin typeface="Consolas" panose="020B0609020204030204" pitchFamily="49" charset="0"/>
              </a:rPr>
              <a:t>{% with messages = get_flashed_messages() %}</a:t>
            </a:r>
          </a:p>
          <a:p>
            <a:pPr indent="-233132"/>
            <a:r>
              <a:rPr lang="en-US" sz="1632" dirty="0">
                <a:latin typeface="Consolas" panose="020B0609020204030204" pitchFamily="49" charset="0"/>
              </a:rPr>
              <a:t>    {% if messages %}</a:t>
            </a:r>
          </a:p>
          <a:p>
            <a:pPr indent="-233132"/>
            <a:r>
              <a:rPr lang="en-US" sz="1632" dirty="0">
                <a:latin typeface="Consolas" panose="020B0609020204030204" pitchFamily="49" charset="0"/>
              </a:rPr>
              <a:t>        </a:t>
            </a:r>
            <a:r>
              <a:rPr lang="en-US" sz="1632" b="1" dirty="0">
                <a:solidFill>
                  <a:srgbClr val="007020"/>
                </a:solidFill>
                <a:latin typeface="Consolas" panose="020B0609020204030204" pitchFamily="49" charset="0"/>
              </a:rPr>
              <a:t>&lt;script </a:t>
            </a:r>
            <a:r>
              <a:rPr lang="en-US" sz="1632" dirty="0">
                <a:solidFill>
                  <a:srgbClr val="007020"/>
                </a:solidFill>
                <a:latin typeface="Consolas" panose="020B0609020204030204" pitchFamily="49" charset="0"/>
              </a:rPr>
              <a:t>type=</a:t>
            </a:r>
            <a:r>
              <a:rPr lang="en-US" sz="1632" dirty="0">
                <a:solidFill>
                  <a:srgbClr val="4070A0"/>
                </a:solidFill>
                <a:latin typeface="Consolas" panose="020B0609020204030204" pitchFamily="49" charset="0"/>
              </a:rPr>
              <a:t>"text/javascript"</a:t>
            </a:r>
            <a:r>
              <a:rPr lang="en-US" sz="1632" b="1" dirty="0">
                <a:solidFill>
                  <a:srgbClr val="007020"/>
                </a:solidFill>
                <a:latin typeface="Consolas" panose="020B0609020204030204" pitchFamily="49" charset="0"/>
              </a:rPr>
              <a:t>&gt;</a:t>
            </a:r>
          </a:p>
          <a:p>
            <a:pPr indent="-233132"/>
            <a:r>
              <a:rPr lang="en-US" sz="1632" dirty="0">
                <a:latin typeface="Consolas" panose="020B0609020204030204" pitchFamily="49" charset="0"/>
              </a:rPr>
              <a:t>            </a:t>
            </a:r>
            <a:r>
              <a:rPr lang="en-US" sz="1632" dirty="0">
                <a:solidFill>
                  <a:srgbClr val="19177D"/>
                </a:solidFill>
                <a:latin typeface="Consolas" panose="020B0609020204030204" pitchFamily="49" charset="0"/>
              </a:rPr>
              <a:t>window.</a:t>
            </a:r>
            <a:r>
              <a:rPr lang="en-US" sz="1632" dirty="0">
                <a:solidFill>
                  <a:srgbClr val="7D9029"/>
                </a:solidFill>
                <a:latin typeface="Consolas" panose="020B0609020204030204" pitchFamily="49" charset="0"/>
              </a:rPr>
              <a:t>alert</a:t>
            </a:r>
            <a:r>
              <a:rPr lang="en-US" sz="1632" dirty="0">
                <a:latin typeface="Consolas" panose="020B0609020204030204" pitchFamily="49" charset="0"/>
              </a:rPr>
              <a:t>(</a:t>
            </a:r>
            <a:r>
              <a:rPr lang="en-US" sz="1632" dirty="0">
                <a:solidFill>
                  <a:srgbClr val="4070A0"/>
                </a:solidFill>
                <a:latin typeface="Consolas" panose="020B0609020204030204" pitchFamily="49" charset="0"/>
              </a:rPr>
              <a:t>"{{ messages[0] }}"</a:t>
            </a:r>
            <a:r>
              <a:rPr lang="en-US" sz="1632" dirty="0">
                <a:latin typeface="Consolas" panose="020B0609020204030204" pitchFamily="49" charset="0"/>
              </a:rPr>
              <a:t>);</a:t>
            </a:r>
          </a:p>
          <a:p>
            <a:pPr indent="-233132"/>
            <a:r>
              <a:rPr lang="en-US" sz="1632" dirty="0">
                <a:latin typeface="Consolas" panose="020B0609020204030204" pitchFamily="49" charset="0"/>
              </a:rPr>
              <a:t>        </a:t>
            </a:r>
            <a:r>
              <a:rPr lang="en-US" sz="1632" b="1" dirty="0">
                <a:solidFill>
                  <a:srgbClr val="007020"/>
                </a:solidFill>
                <a:latin typeface="Consolas" panose="020B0609020204030204" pitchFamily="49" charset="0"/>
              </a:rPr>
              <a:t>&lt;/script&gt;</a:t>
            </a:r>
          </a:p>
          <a:p>
            <a:pPr indent="-233132"/>
            <a:r>
              <a:rPr lang="en-US" sz="1632" dirty="0">
                <a:latin typeface="Consolas" panose="020B0609020204030204" pitchFamily="49" charset="0"/>
              </a:rPr>
              <a:t>    {% endif %}</a:t>
            </a:r>
          </a:p>
          <a:p>
            <a:pPr indent="-233132"/>
            <a:r>
              <a:rPr lang="en-US" sz="1632" dirty="0">
                <a:latin typeface="Consolas" panose="020B0609020204030204" pitchFamily="49" charset="0"/>
              </a:rPr>
              <a:t>{% endwith %}</a:t>
            </a:r>
          </a:p>
        </p:txBody>
      </p:sp>
      <p:sp>
        <p:nvSpPr>
          <p:cNvPr id="7" name="Rectangle 6">
            <a:extLst>
              <a:ext uri="{FF2B5EF4-FFF2-40B4-BE49-F238E27FC236}">
                <a16:creationId xmlns:a16="http://schemas.microsoft.com/office/drawing/2014/main" id="{90320ACA-A0C7-AB49-A820-40FFE80A055D}"/>
              </a:ext>
            </a:extLst>
          </p:cNvPr>
          <p:cNvSpPr/>
          <p:nvPr/>
        </p:nvSpPr>
        <p:spPr>
          <a:xfrm>
            <a:off x="596712" y="2888230"/>
            <a:ext cx="5679503" cy="2911914"/>
          </a:xfrm>
          <a:prstGeom prst="rect">
            <a:avLst/>
          </a:prstGeom>
        </p:spPr>
        <p:txBody>
          <a:bodyPr wrap="square">
            <a:spAutoFit/>
          </a:bodyPr>
          <a:lstStyle/>
          <a:p>
            <a:pPr indent="-233132"/>
            <a:r>
              <a:rPr lang="en-US" sz="1632" dirty="0">
                <a:latin typeface="Consolas" panose="020B0609020204030204" pitchFamily="49" charset="0"/>
              </a:rPr>
              <a:t>import os</a:t>
            </a:r>
          </a:p>
          <a:p>
            <a:pPr indent="-233132"/>
            <a:r>
              <a:rPr lang="en-US" sz="1632" dirty="0">
                <a:latin typeface="Consolas" panose="020B0609020204030204" pitchFamily="49" charset="0"/>
              </a:rPr>
              <a:t>from flask import Flask, render_template, flash</a:t>
            </a:r>
          </a:p>
          <a:p>
            <a:pPr indent="-233132"/>
            <a:endParaRPr lang="en-US" sz="1632" dirty="0">
              <a:solidFill>
                <a:schemeClr val="bg1"/>
              </a:solidFill>
              <a:latin typeface="Consolas" panose="020B0609020204030204" pitchFamily="49" charset="0"/>
            </a:endParaRPr>
          </a:p>
          <a:p>
            <a:pPr indent="-233132"/>
            <a:r>
              <a:rPr lang="en-US" sz="1632" dirty="0">
                <a:latin typeface="Consolas" panose="020B0609020204030204" pitchFamily="49" charset="0"/>
              </a:rPr>
              <a:t>app = Flask(</a:t>
            </a:r>
            <a:r>
              <a:rPr lang="en-US" sz="1632" dirty="0">
                <a:solidFill>
                  <a:srgbClr val="19177D"/>
                </a:solidFill>
                <a:latin typeface="Consolas" panose="020B0609020204030204" pitchFamily="49" charset="0"/>
              </a:rPr>
              <a:t>__name__</a:t>
            </a:r>
            <a:r>
              <a:rPr lang="en-US" sz="1632" dirty="0">
                <a:latin typeface="Consolas" panose="020B0609020204030204" pitchFamily="49" charset="0"/>
              </a:rPr>
              <a:t>)</a:t>
            </a:r>
          </a:p>
          <a:p>
            <a:pPr indent="-233132"/>
            <a:r>
              <a:rPr lang="en-US" sz="1632" dirty="0">
                <a:latin typeface="Consolas" panose="020B0609020204030204" pitchFamily="49" charset="0"/>
              </a:rPr>
              <a:t>app.secret_key = os.urandom(1)</a:t>
            </a:r>
          </a:p>
          <a:p>
            <a:pPr indent="-233132"/>
            <a:endParaRPr lang="en-US" sz="1632" dirty="0">
              <a:latin typeface="Consolas" panose="020B0609020204030204" pitchFamily="49" charset="0"/>
            </a:endParaRPr>
          </a:p>
          <a:p>
            <a:pPr indent="-233132"/>
            <a:r>
              <a:rPr lang="en-US" sz="1632" i="1" dirty="0">
                <a:solidFill>
                  <a:srgbClr val="60A0B0"/>
                </a:solidFill>
                <a:latin typeface="Consolas" panose="020B0609020204030204" pitchFamily="49" charset="0"/>
              </a:rPr>
              <a:t># Define a route for the app's home page</a:t>
            </a:r>
          </a:p>
          <a:p>
            <a:pPr indent="-233132"/>
            <a:r>
              <a:rPr lang="en-US" sz="1632" dirty="0">
                <a:solidFill>
                  <a:srgbClr val="7D9029"/>
                </a:solidFill>
                <a:latin typeface="Consolas" panose="020B0609020204030204" pitchFamily="49" charset="0"/>
              </a:rPr>
              <a:t>@app.route</a:t>
            </a:r>
            <a:r>
              <a:rPr lang="en-US" sz="1632" dirty="0">
                <a:latin typeface="Consolas" panose="020B0609020204030204" pitchFamily="49" charset="0"/>
              </a:rPr>
              <a:t>(</a:t>
            </a:r>
            <a:r>
              <a:rPr lang="en-US" sz="1632" dirty="0">
                <a:solidFill>
                  <a:srgbClr val="4070A0"/>
                </a:solidFill>
                <a:latin typeface="Consolas" panose="020B0609020204030204" pitchFamily="49" charset="0"/>
              </a:rPr>
              <a:t>"/"</a:t>
            </a:r>
            <a:r>
              <a:rPr lang="en-US" sz="1632" dirty="0">
                <a:latin typeface="Consolas" panose="020B0609020204030204" pitchFamily="49" charset="0"/>
              </a:rPr>
              <a:t>)</a:t>
            </a:r>
          </a:p>
          <a:p>
            <a:pPr indent="-233132"/>
            <a:r>
              <a:rPr lang="en-US" sz="1632" b="1" dirty="0">
                <a:solidFill>
                  <a:srgbClr val="007020"/>
                </a:solidFill>
                <a:latin typeface="Consolas" panose="020B0609020204030204" pitchFamily="49" charset="0"/>
              </a:rPr>
              <a:t>def</a:t>
            </a:r>
            <a:r>
              <a:rPr lang="en-US" sz="1632" dirty="0">
                <a:latin typeface="Consolas" panose="020B0609020204030204" pitchFamily="49" charset="0"/>
              </a:rPr>
              <a:t> index():</a:t>
            </a:r>
          </a:p>
          <a:p>
            <a:pPr indent="-233132"/>
            <a:r>
              <a:rPr lang="en-US" sz="1632" dirty="0">
                <a:solidFill>
                  <a:schemeClr val="bg1"/>
                </a:solidFill>
                <a:latin typeface="Consolas" panose="020B0609020204030204" pitchFamily="49" charset="0"/>
              </a:rPr>
              <a:t>    </a:t>
            </a:r>
            <a:r>
              <a:rPr lang="en-US" sz="1632" dirty="0">
                <a:latin typeface="Consolas" panose="020B0609020204030204" pitchFamily="49" charset="0"/>
              </a:rPr>
              <a:t>flash(</a:t>
            </a:r>
            <a:r>
              <a:rPr lang="en-US" sz="1632" dirty="0">
                <a:solidFill>
                  <a:srgbClr val="4070A0"/>
                </a:solidFill>
                <a:latin typeface="Consolas" panose="020B0609020204030204" pitchFamily="49" charset="0"/>
              </a:rPr>
              <a:t>"This is an error message"</a:t>
            </a:r>
            <a:r>
              <a:rPr lang="en-US" sz="1632" dirty="0">
                <a:latin typeface="Consolas" panose="020B0609020204030204" pitchFamily="49" charset="0"/>
              </a:rPr>
              <a:t>)</a:t>
            </a:r>
          </a:p>
          <a:p>
            <a:pPr indent="-233132"/>
            <a:r>
              <a:rPr lang="en-US" sz="1632" dirty="0">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latin typeface="Consolas" panose="020B0609020204030204" pitchFamily="49" charset="0"/>
              </a:rPr>
              <a:t> render_template(</a:t>
            </a:r>
            <a:r>
              <a:rPr lang="en-US" sz="1632" dirty="0">
                <a:solidFill>
                  <a:srgbClr val="4070A0"/>
                </a:solidFill>
                <a:latin typeface="Consolas" panose="020B0609020204030204" pitchFamily="49" charset="0"/>
              </a:rPr>
              <a:t>"index.html"</a:t>
            </a:r>
            <a:r>
              <a:rPr lang="en-US" sz="1632" dirty="0">
                <a:latin typeface="Consolas" panose="020B0609020204030204" pitchFamily="49" charset="0"/>
              </a:rPr>
              <a:t>)</a:t>
            </a:r>
          </a:p>
        </p:txBody>
      </p:sp>
    </p:spTree>
    <p:extLst>
      <p:ext uri="{BB962C8B-B14F-4D97-AF65-F5344CB8AC3E}">
        <p14:creationId xmlns:p14="http://schemas.microsoft.com/office/powerpoint/2010/main" val="417256270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D5EA9FAE-9DD9-4B3D-AB10-CEBB35BFE396}"/>
              </a:ext>
            </a:extLst>
          </p:cNvPr>
          <p:cNvSpPr/>
          <p:nvPr/>
        </p:nvSpPr>
        <p:spPr bwMode="auto">
          <a:xfrm>
            <a:off x="618731" y="2035940"/>
            <a:ext cx="6547653" cy="1091146"/>
          </a:xfrm>
          <a:prstGeom prst="roundRect">
            <a:avLst>
              <a:gd name="adj" fmla="val 1679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C4AD8320-AF88-49CA-8225-C2E0D5DEFF27}"/>
              </a:ext>
            </a:extLst>
          </p:cNvPr>
          <p:cNvSpPr/>
          <p:nvPr/>
        </p:nvSpPr>
        <p:spPr bwMode="auto">
          <a:xfrm>
            <a:off x="596711" y="4173516"/>
            <a:ext cx="9421020" cy="1117861"/>
          </a:xfrm>
          <a:prstGeom prst="roundRect">
            <a:avLst>
              <a:gd name="adj" fmla="val 1679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1">
                  <a:lumMod val="95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489DF5D-B9E0-42EA-878F-B0A9460E8A5B}"/>
              </a:ext>
            </a:extLst>
          </p:cNvPr>
          <p:cNvSpPr>
            <a:spLocks noGrp="1"/>
          </p:cNvSpPr>
          <p:nvPr>
            <p:ph type="title"/>
          </p:nvPr>
        </p:nvSpPr>
        <p:spPr/>
        <p:txBody>
          <a:bodyPr/>
          <a:lstStyle/>
          <a:p>
            <a:r>
              <a:rPr lang="en-US" dirty="0"/>
              <a:t>Flask overview: static files</a:t>
            </a:r>
          </a:p>
        </p:txBody>
      </p:sp>
      <p:sp>
        <p:nvSpPr>
          <p:cNvPr id="3" name="Content Placeholder 2">
            <a:extLst>
              <a:ext uri="{FF2B5EF4-FFF2-40B4-BE49-F238E27FC236}">
                <a16:creationId xmlns:a16="http://schemas.microsoft.com/office/drawing/2014/main" id="{432B7D00-4C3B-419B-8A45-BBC8B1FD957D}"/>
              </a:ext>
            </a:extLst>
          </p:cNvPr>
          <p:cNvSpPr>
            <a:spLocks noGrp="1"/>
          </p:cNvSpPr>
          <p:nvPr>
            <p:ph sz="quarter" idx="10"/>
          </p:nvPr>
        </p:nvSpPr>
        <p:spPr>
          <a:xfrm>
            <a:off x="596712" y="1463669"/>
            <a:ext cx="11238194" cy="572464"/>
          </a:xfrm>
        </p:spPr>
        <p:txBody>
          <a:bodyPr/>
          <a:lstStyle/>
          <a:p>
            <a:pPr>
              <a:spcAft>
                <a:spcPts val="816"/>
              </a:spcAft>
            </a:pPr>
            <a:r>
              <a:rPr lang="en-US" sz="2800" dirty="0"/>
              <a:t>Referenced via HTML:</a:t>
            </a:r>
          </a:p>
        </p:txBody>
      </p:sp>
      <p:sp>
        <p:nvSpPr>
          <p:cNvPr id="5" name="Rectangle 4">
            <a:extLst>
              <a:ext uri="{FF2B5EF4-FFF2-40B4-BE49-F238E27FC236}">
                <a16:creationId xmlns:a16="http://schemas.microsoft.com/office/drawing/2014/main" id="{88175853-5DA9-E648-A7B4-E1571D20A89A}"/>
              </a:ext>
            </a:extLst>
          </p:cNvPr>
          <p:cNvSpPr/>
          <p:nvPr/>
        </p:nvSpPr>
        <p:spPr>
          <a:xfrm>
            <a:off x="596711" y="2251914"/>
            <a:ext cx="6547653" cy="657359"/>
          </a:xfrm>
          <a:prstGeom prst="rect">
            <a:avLst/>
          </a:prstGeom>
        </p:spPr>
        <p:txBody>
          <a:bodyPr wrap="square">
            <a:spAutoFit/>
          </a:bodyPr>
          <a:lstStyle/>
          <a:p>
            <a:pPr marL="233149" lvl="1"/>
            <a:r>
              <a:rPr lang="en-US" sz="1836" b="1" dirty="0">
                <a:solidFill>
                  <a:srgbClr val="007020"/>
                </a:solidFill>
                <a:latin typeface="Consolas" panose="020B0609020204030204" pitchFamily="49" charset="0"/>
              </a:rPr>
              <a:t>&lt;link </a:t>
            </a:r>
            <a:r>
              <a:rPr lang="en-US" sz="1836" dirty="0">
                <a:solidFill>
                  <a:srgbClr val="007020"/>
                </a:solidFill>
                <a:latin typeface="Consolas" panose="020B0609020204030204" pitchFamily="49" charset="0"/>
              </a:rPr>
              <a:t>rel=</a:t>
            </a:r>
            <a:r>
              <a:rPr lang="en-US" sz="1836" dirty="0">
                <a:solidFill>
                  <a:srgbClr val="4070A0"/>
                </a:solidFill>
                <a:latin typeface="Consolas" panose="020B0609020204030204" pitchFamily="49" charset="0"/>
              </a:rPr>
              <a:t>"stylesheet"</a:t>
            </a:r>
            <a:r>
              <a:rPr lang="en-US" sz="1836" dirty="0">
                <a:latin typeface="Consolas" panose="020B0609020204030204" pitchFamily="49" charset="0"/>
              </a:rPr>
              <a:t> </a:t>
            </a:r>
            <a:r>
              <a:rPr lang="en-US" sz="1836" dirty="0">
                <a:solidFill>
                  <a:srgbClr val="007020"/>
                </a:solidFill>
                <a:latin typeface="Consolas" panose="020B0609020204030204" pitchFamily="49" charset="0"/>
              </a:rPr>
              <a:t>href=</a:t>
            </a:r>
            <a:r>
              <a:rPr lang="en-US" sz="1836" dirty="0">
                <a:solidFill>
                  <a:srgbClr val="4070A0"/>
                </a:solidFill>
                <a:latin typeface="Consolas" panose="020B0609020204030204" pitchFamily="49" charset="0"/>
              </a:rPr>
              <a:t>"/static/main.css"</a:t>
            </a:r>
            <a:r>
              <a:rPr lang="en-US" sz="1836" b="1" dirty="0">
                <a:solidFill>
                  <a:srgbClr val="007020"/>
                </a:solidFill>
                <a:latin typeface="Consolas" panose="020B0609020204030204" pitchFamily="49" charset="0"/>
              </a:rPr>
              <a:t>&gt;</a:t>
            </a:r>
          </a:p>
          <a:p>
            <a:pPr marL="233149" lvl="1"/>
            <a:r>
              <a:rPr lang="en-US" sz="1836" b="1" dirty="0">
                <a:solidFill>
                  <a:srgbClr val="007020"/>
                </a:solidFill>
                <a:latin typeface="Consolas" panose="020B0609020204030204" pitchFamily="49" charset="0"/>
              </a:rPr>
              <a:t>&lt;img </a:t>
            </a:r>
            <a:r>
              <a:rPr lang="en-US" sz="1836" dirty="0">
                <a:solidFill>
                  <a:srgbClr val="007020"/>
                </a:solidFill>
                <a:latin typeface="Consolas" panose="020B0609020204030204" pitchFamily="49" charset="0"/>
              </a:rPr>
              <a:t>src=</a:t>
            </a:r>
            <a:r>
              <a:rPr lang="en-US" sz="1836" dirty="0">
                <a:solidFill>
                  <a:srgbClr val="4070A0"/>
                </a:solidFill>
                <a:latin typeface="Consolas" panose="020B0609020204030204" pitchFamily="49" charset="0"/>
              </a:rPr>
              <a:t>"/static/banner.jpg"</a:t>
            </a:r>
            <a:r>
              <a:rPr lang="en-US" sz="1836" b="1" dirty="0">
                <a:solidFill>
                  <a:srgbClr val="007020"/>
                </a:solidFill>
                <a:latin typeface="Consolas" panose="020B0609020204030204" pitchFamily="49" charset="0"/>
              </a:rPr>
              <a:t>&gt;</a:t>
            </a:r>
          </a:p>
        </p:txBody>
      </p:sp>
      <p:sp>
        <p:nvSpPr>
          <p:cNvPr id="8" name="Rectangle 7">
            <a:extLst>
              <a:ext uri="{FF2B5EF4-FFF2-40B4-BE49-F238E27FC236}">
                <a16:creationId xmlns:a16="http://schemas.microsoft.com/office/drawing/2014/main" id="{16A56F7B-3629-E544-A1AE-73D4268020ED}"/>
              </a:ext>
            </a:extLst>
          </p:cNvPr>
          <p:cNvSpPr/>
          <p:nvPr/>
        </p:nvSpPr>
        <p:spPr>
          <a:xfrm>
            <a:off x="618731" y="4259262"/>
            <a:ext cx="9122674" cy="958583"/>
          </a:xfrm>
          <a:prstGeom prst="rect">
            <a:avLst/>
          </a:prstGeom>
        </p:spPr>
        <p:txBody>
          <a:bodyPr wrap="square">
            <a:spAutoFit/>
          </a:bodyPr>
          <a:lstStyle/>
          <a:p>
            <a:pPr marL="233149" lvl="1"/>
            <a:r>
              <a:rPr lang="en-US" sz="1836" b="1" dirty="0">
                <a:solidFill>
                  <a:srgbClr val="007020"/>
                </a:solidFill>
                <a:latin typeface="Consolas" panose="020B0609020204030204" pitchFamily="49" charset="0"/>
              </a:rPr>
              <a:t>&lt;link </a:t>
            </a:r>
            <a:r>
              <a:rPr lang="en-US" sz="1836" dirty="0">
                <a:solidFill>
                  <a:srgbClr val="007020"/>
                </a:solidFill>
                <a:latin typeface="Consolas" panose="020B0609020204030204" pitchFamily="49" charset="0"/>
              </a:rPr>
              <a:t>rel=</a:t>
            </a:r>
            <a:r>
              <a:rPr lang="en-US" sz="1836" dirty="0">
                <a:solidFill>
                  <a:srgbClr val="4070A0"/>
                </a:solidFill>
                <a:latin typeface="Consolas" panose="020B0609020204030204" pitchFamily="49" charset="0"/>
              </a:rPr>
              <a:t>"stylesheet"</a:t>
            </a:r>
            <a:r>
              <a:rPr lang="en-US" sz="1836" dirty="0">
                <a:latin typeface="Consolas" panose="020B0609020204030204" pitchFamily="49" charset="0"/>
              </a:rPr>
              <a:t> </a:t>
            </a:r>
            <a:r>
              <a:rPr lang="en-US" sz="1836" dirty="0">
                <a:solidFill>
                  <a:srgbClr val="007020"/>
                </a:solidFill>
                <a:latin typeface="Consolas" panose="020B0609020204030204" pitchFamily="49" charset="0"/>
              </a:rPr>
              <a:t>href=</a:t>
            </a:r>
            <a:r>
              <a:rPr lang="en-US" sz="1836" dirty="0">
                <a:solidFill>
                  <a:srgbClr val="4070A0"/>
                </a:solidFill>
                <a:latin typeface="Consolas" panose="020B0609020204030204" pitchFamily="49" charset="0"/>
              </a:rPr>
              <a:t>"url_for('static',filename='main.css')"</a:t>
            </a:r>
            <a:r>
              <a:rPr lang="en-US" sz="1836" b="1" dirty="0">
                <a:solidFill>
                  <a:srgbClr val="007020"/>
                </a:solidFill>
                <a:latin typeface="Consolas" panose="020B0609020204030204" pitchFamily="49" charset="0"/>
              </a:rPr>
              <a:t>&gt;</a:t>
            </a:r>
          </a:p>
          <a:p>
            <a:pPr marL="233149" lvl="1"/>
            <a:r>
              <a:rPr lang="en-US" sz="1836" b="1" dirty="0">
                <a:solidFill>
                  <a:srgbClr val="007020"/>
                </a:solidFill>
                <a:latin typeface="Consolas" panose="020B0609020204030204" pitchFamily="49" charset="0"/>
              </a:rPr>
              <a:t>&lt;img </a:t>
            </a:r>
            <a:r>
              <a:rPr lang="en-US" sz="1836" dirty="0">
                <a:solidFill>
                  <a:srgbClr val="007020"/>
                </a:solidFill>
                <a:latin typeface="Consolas" panose="020B0609020204030204" pitchFamily="49" charset="0"/>
              </a:rPr>
              <a:t>src=</a:t>
            </a:r>
            <a:r>
              <a:rPr lang="en-US" sz="1836" dirty="0">
                <a:solidFill>
                  <a:srgbClr val="4070A0"/>
                </a:solidFill>
                <a:latin typeface="Consolas" panose="020B0609020204030204" pitchFamily="49" charset="0"/>
              </a:rPr>
              <a:t>"url_for('static', filename='banner.jpg')"</a:t>
            </a:r>
            <a:r>
              <a:rPr lang="en-US" sz="1836" b="1" dirty="0">
                <a:solidFill>
                  <a:srgbClr val="007020"/>
                </a:solidFill>
                <a:latin typeface="Consolas" panose="020B0609020204030204" pitchFamily="49" charset="0"/>
              </a:rPr>
              <a:t>&gt;</a:t>
            </a:r>
          </a:p>
        </p:txBody>
      </p:sp>
      <p:sp>
        <p:nvSpPr>
          <p:cNvPr id="12" name="Content Placeholder 2">
            <a:extLst>
              <a:ext uri="{FF2B5EF4-FFF2-40B4-BE49-F238E27FC236}">
                <a16:creationId xmlns:a16="http://schemas.microsoft.com/office/drawing/2014/main" id="{EF089361-7785-9E4E-886F-74435246551C}"/>
              </a:ext>
            </a:extLst>
          </p:cNvPr>
          <p:cNvSpPr txBox="1">
            <a:spLocks/>
          </p:cNvSpPr>
          <p:nvPr/>
        </p:nvSpPr>
        <p:spPr>
          <a:xfrm>
            <a:off x="596712" y="3676845"/>
            <a:ext cx="11238194"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816"/>
              </a:spcAft>
            </a:pPr>
            <a:r>
              <a:rPr lang="en-US" dirty="0"/>
              <a:t>Resolve URLs via Flask’s url_for() function: </a:t>
            </a:r>
          </a:p>
        </p:txBody>
      </p:sp>
    </p:spTree>
    <p:extLst>
      <p:ext uri="{BB962C8B-B14F-4D97-AF65-F5344CB8AC3E}">
        <p14:creationId xmlns:p14="http://schemas.microsoft.com/office/powerpoint/2010/main" val="11056380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AC9DA242-BB57-49D2-8B00-8E284C38916B}"/>
              </a:ext>
            </a:extLst>
          </p:cNvPr>
          <p:cNvSpPr/>
          <p:nvPr/>
        </p:nvSpPr>
        <p:spPr bwMode="auto">
          <a:xfrm>
            <a:off x="5389256" y="3928621"/>
            <a:ext cx="5860433" cy="2737766"/>
          </a:xfrm>
          <a:prstGeom prst="roundRect">
            <a:avLst>
              <a:gd name="adj" fmla="val 768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7AAF718-9382-4C97-ADA2-7D5D90875700}"/>
              </a:ext>
            </a:extLst>
          </p:cNvPr>
          <p:cNvSpPr/>
          <p:nvPr/>
        </p:nvSpPr>
        <p:spPr bwMode="auto">
          <a:xfrm>
            <a:off x="549445" y="1729602"/>
            <a:ext cx="9537370" cy="830017"/>
          </a:xfrm>
          <a:prstGeom prst="roundRect">
            <a:avLst>
              <a:gd name="adj" fmla="val 2307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832E6B4-BA2B-4BBD-8A37-D178DB17B2A1}"/>
              </a:ext>
            </a:extLst>
          </p:cNvPr>
          <p:cNvSpPr>
            <a:spLocks noGrp="1"/>
          </p:cNvSpPr>
          <p:nvPr>
            <p:ph type="title"/>
          </p:nvPr>
        </p:nvSpPr>
        <p:spPr/>
        <p:txBody>
          <a:bodyPr/>
          <a:lstStyle/>
          <a:p>
            <a:r>
              <a:rPr lang="en-US" dirty="0"/>
              <a:t>Create a site that supports photo uploads</a:t>
            </a:r>
          </a:p>
        </p:txBody>
      </p:sp>
      <p:sp>
        <p:nvSpPr>
          <p:cNvPr id="3" name="Content Placeholder 2">
            <a:extLst>
              <a:ext uri="{FF2B5EF4-FFF2-40B4-BE49-F238E27FC236}">
                <a16:creationId xmlns:a16="http://schemas.microsoft.com/office/drawing/2014/main" id="{C8A73436-1EFA-48A9-81AE-68ECA4C9B3AE}"/>
              </a:ext>
            </a:extLst>
          </p:cNvPr>
          <p:cNvSpPr>
            <a:spLocks noGrp="1"/>
          </p:cNvSpPr>
          <p:nvPr>
            <p:ph sz="quarter" idx="10"/>
          </p:nvPr>
        </p:nvSpPr>
        <p:spPr>
          <a:xfrm>
            <a:off x="5608048" y="3482098"/>
            <a:ext cx="5368233" cy="476479"/>
          </a:xfrm>
        </p:spPr>
        <p:txBody>
          <a:bodyPr/>
          <a:lstStyle/>
          <a:p>
            <a:pPr marL="0" indent="0">
              <a:spcAft>
                <a:spcPts val="816"/>
              </a:spcAft>
              <a:buNone/>
            </a:pPr>
            <a:r>
              <a:rPr lang="en-US" b="1" dirty="0"/>
              <a:t>app.py</a:t>
            </a:r>
          </a:p>
        </p:txBody>
      </p:sp>
      <p:sp>
        <p:nvSpPr>
          <p:cNvPr id="4" name="Rectangle 3">
            <a:extLst>
              <a:ext uri="{FF2B5EF4-FFF2-40B4-BE49-F238E27FC236}">
                <a16:creationId xmlns:a16="http://schemas.microsoft.com/office/drawing/2014/main" id="{5A8A1DE0-67A2-486B-95AB-195D156C021A}"/>
              </a:ext>
            </a:extLst>
          </p:cNvPr>
          <p:cNvSpPr/>
          <p:nvPr/>
        </p:nvSpPr>
        <p:spPr>
          <a:xfrm>
            <a:off x="740746" y="1931679"/>
            <a:ext cx="9242446" cy="374846"/>
          </a:xfrm>
          <a:prstGeom prst="rect">
            <a:avLst/>
          </a:prstGeom>
        </p:spPr>
        <p:txBody>
          <a:bodyPr wrap="square">
            <a:spAutoFit/>
          </a:bodyPr>
          <a:lstStyle/>
          <a:p>
            <a:r>
              <a:rPr lang="en-US" sz="1836" dirty="0">
                <a:latin typeface="Consolas" panose="020B0609020204030204" pitchFamily="49" charset="0"/>
                <a:ea typeface="Calibri" panose="020F0502020204030204" pitchFamily="34" charset="0"/>
                <a:cs typeface="Arial" panose="020B0604020202020204" pitchFamily="34" charset="0"/>
              </a:rPr>
              <a:t>git clone https://github.com/MicrosoftDocs/</a:t>
            </a:r>
            <a:r>
              <a:rPr lang="en-US" sz="1632" dirty="0">
                <a:latin typeface="Consolas" panose="020B0609020204030204" pitchFamily="49" charset="0"/>
                <a:ea typeface="Calibri" panose="020F0502020204030204" pitchFamily="34" charset="0"/>
                <a:cs typeface="Arial" panose="020B0604020202020204" pitchFamily="34" charset="0"/>
              </a:rPr>
              <a:t>mslearn-ai-web-app-flask</a:t>
            </a:r>
            <a:r>
              <a:rPr lang="en-US" sz="1836" dirty="0">
                <a:latin typeface="Consolas" panose="020B0609020204030204" pitchFamily="49" charset="0"/>
                <a:ea typeface="Calibri" panose="020F0502020204030204" pitchFamily="34" charset="0"/>
                <a:cs typeface="Arial" panose="020B0604020202020204" pitchFamily="34" charset="0"/>
              </a:rPr>
              <a:t>.git .</a:t>
            </a:r>
            <a:endParaRPr lang="en-US" sz="1836" dirty="0"/>
          </a:p>
        </p:txBody>
      </p:sp>
      <p:sp>
        <p:nvSpPr>
          <p:cNvPr id="5" name="Rectangle 4">
            <a:extLst>
              <a:ext uri="{FF2B5EF4-FFF2-40B4-BE49-F238E27FC236}">
                <a16:creationId xmlns:a16="http://schemas.microsoft.com/office/drawing/2014/main" id="{384532D6-5ADD-4A8A-BD2C-E4BCC7810B7D}"/>
              </a:ext>
            </a:extLst>
          </p:cNvPr>
          <p:cNvSpPr/>
          <p:nvPr/>
        </p:nvSpPr>
        <p:spPr>
          <a:xfrm>
            <a:off x="600855" y="3878795"/>
            <a:ext cx="3335850" cy="1695079"/>
          </a:xfrm>
          <a:prstGeom prst="rect">
            <a:avLst/>
          </a:prstGeom>
        </p:spPr>
        <p:txBody>
          <a:bodyPr wrap="square">
            <a:spAutoFit/>
          </a:bodyPr>
          <a:lstStyle/>
          <a:p>
            <a:pPr marL="349724" indent="-349724">
              <a:buFont typeface="Arial" panose="020B0604020202020204" pitchFamily="34" charset="0"/>
              <a:buChar char="•"/>
            </a:pPr>
            <a:r>
              <a:rPr lang="en-US" sz="2040" dirty="0"/>
              <a:t>app.py</a:t>
            </a:r>
          </a:p>
          <a:p>
            <a:pPr marL="349724" indent="-349724">
              <a:buFont typeface="Arial" panose="020B0604020202020204" pitchFamily="34" charset="0"/>
              <a:buChar char="•"/>
            </a:pPr>
            <a:r>
              <a:rPr lang="en-US" sz="2040" dirty="0"/>
              <a:t>templates/index.html</a:t>
            </a:r>
          </a:p>
          <a:p>
            <a:pPr marL="349724" indent="-349724">
              <a:buFont typeface="Arial" panose="020B0604020202020204" pitchFamily="34" charset="0"/>
              <a:buChar char="•"/>
            </a:pPr>
            <a:r>
              <a:rPr lang="en-US" sz="2040" dirty="0"/>
              <a:t>static/main.css</a:t>
            </a:r>
          </a:p>
          <a:p>
            <a:pPr marL="349724" indent="-349724">
              <a:buFont typeface="Arial" panose="020B0604020202020204" pitchFamily="34" charset="0"/>
              <a:buChar char="•"/>
            </a:pPr>
            <a:r>
              <a:rPr lang="en-US" sz="2040" dirty="0"/>
              <a:t>static/banner.jpg</a:t>
            </a:r>
          </a:p>
          <a:p>
            <a:pPr marL="349724" indent="-349724">
              <a:buFont typeface="Arial" panose="020B0604020202020204" pitchFamily="34" charset="0"/>
              <a:buChar char="•"/>
            </a:pPr>
            <a:r>
              <a:rPr lang="en-US" sz="2040" dirty="0"/>
              <a:t>static/placeholder.jpg</a:t>
            </a:r>
          </a:p>
        </p:txBody>
      </p:sp>
      <p:sp>
        <p:nvSpPr>
          <p:cNvPr id="6" name="Arrow: Right 5">
            <a:extLst>
              <a:ext uri="{FF2B5EF4-FFF2-40B4-BE49-F238E27FC236}">
                <a16:creationId xmlns:a16="http://schemas.microsoft.com/office/drawing/2014/main" id="{AA2D84F2-2A24-4A5C-A2DE-F3B31C5EE4E9}"/>
              </a:ext>
            </a:extLst>
          </p:cNvPr>
          <p:cNvSpPr/>
          <p:nvPr/>
        </p:nvSpPr>
        <p:spPr bwMode="auto">
          <a:xfrm>
            <a:off x="3626377" y="3648810"/>
            <a:ext cx="1692535" cy="1207601"/>
          </a:xfrm>
          <a:prstGeom prst="rightArrow">
            <a:avLst/>
          </a:prstGeom>
          <a:gradFill flip="none" rotWithShape="1">
            <a:gsLst>
              <a:gs pos="0">
                <a:schemeClr val="accent1">
                  <a:lumMod val="5000"/>
                  <a:lumOff val="95000"/>
                  <a:alpha val="0"/>
                </a:schemeClr>
              </a:gs>
              <a:gs pos="83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725B815-3A1C-41C2-A10A-2F81A978D3AE}"/>
              </a:ext>
            </a:extLst>
          </p:cNvPr>
          <p:cNvSpPr/>
          <p:nvPr/>
        </p:nvSpPr>
        <p:spPr bwMode="auto">
          <a:xfrm rot="5400000">
            <a:off x="1378071" y="2565468"/>
            <a:ext cx="1325793" cy="1207601"/>
          </a:xfrm>
          <a:prstGeom prst="rightArrow">
            <a:avLst/>
          </a:prstGeom>
          <a:gradFill flip="none" rotWithShape="1">
            <a:gsLst>
              <a:gs pos="0">
                <a:schemeClr val="accent1">
                  <a:lumMod val="5000"/>
                  <a:lumOff val="95000"/>
                  <a:alpha val="0"/>
                </a:schemeClr>
              </a:gs>
              <a:gs pos="83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3840375E-C2A0-4BAA-8843-F427831BFB7A}"/>
              </a:ext>
            </a:extLst>
          </p:cNvPr>
          <p:cNvSpPr txBox="1"/>
          <p:nvPr/>
        </p:nvSpPr>
        <p:spPr>
          <a:xfrm>
            <a:off x="600856" y="1289684"/>
            <a:ext cx="830758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Download starter files for development:</a:t>
            </a:r>
          </a:p>
        </p:txBody>
      </p:sp>
      <p:sp>
        <p:nvSpPr>
          <p:cNvPr id="13" name="Rectangle 12">
            <a:extLst>
              <a:ext uri="{FF2B5EF4-FFF2-40B4-BE49-F238E27FC236}">
                <a16:creationId xmlns:a16="http://schemas.microsoft.com/office/drawing/2014/main" id="{F2AAA1C1-EDD7-F149-ABF4-D1B02603837C}"/>
              </a:ext>
            </a:extLst>
          </p:cNvPr>
          <p:cNvSpPr/>
          <p:nvPr/>
        </p:nvSpPr>
        <p:spPr>
          <a:xfrm>
            <a:off x="5389256" y="4212462"/>
            <a:ext cx="5860433" cy="2143438"/>
          </a:xfrm>
          <a:prstGeom prst="rect">
            <a:avLst/>
          </a:prstGeom>
        </p:spPr>
        <p:txBody>
          <a:bodyPr wrap="square">
            <a:spAutoFit/>
          </a:bodyPr>
          <a:lstStyle/>
          <a:p>
            <a:pPr marL="233149" lvl="1"/>
            <a:r>
              <a:rPr lang="en-US" sz="1632" dirty="0">
                <a:latin typeface="Consolas" panose="020B0609020204030204" pitchFamily="49" charset="0"/>
              </a:rPr>
              <a:t>from flask import Flask, render_template</a:t>
            </a:r>
          </a:p>
          <a:p>
            <a:pPr marL="233149" lvl="1"/>
            <a:endParaRPr lang="en-US" sz="1632" dirty="0">
              <a:solidFill>
                <a:schemeClr val="bg1"/>
              </a:solidFill>
              <a:latin typeface="Consolas" panose="020B0609020204030204" pitchFamily="49" charset="0"/>
            </a:endParaRPr>
          </a:p>
          <a:p>
            <a:pPr marL="233149" lvl="1"/>
            <a:r>
              <a:rPr lang="en-US" sz="1632" dirty="0">
                <a:latin typeface="Consolas" panose="020B0609020204030204" pitchFamily="49" charset="0"/>
              </a:rPr>
              <a:t>app = Flask(</a:t>
            </a:r>
            <a:r>
              <a:rPr lang="en-US" sz="1632" dirty="0">
                <a:solidFill>
                  <a:srgbClr val="19177C"/>
                </a:solidFill>
                <a:latin typeface="Consolas" panose="020B0609020204030204" pitchFamily="49" charset="0"/>
              </a:rPr>
              <a:t>__name__</a:t>
            </a:r>
            <a:r>
              <a:rPr lang="en-US" sz="1632" dirty="0">
                <a:latin typeface="Consolas" panose="020B0609020204030204" pitchFamily="49" charset="0"/>
              </a:rPr>
              <a:t>)</a:t>
            </a:r>
          </a:p>
          <a:p>
            <a:pPr marL="233149" lvl="1"/>
            <a:endParaRPr lang="en-US" sz="1632" dirty="0">
              <a:latin typeface="Consolas" panose="020B0609020204030204" pitchFamily="49" charset="0"/>
            </a:endParaRPr>
          </a:p>
          <a:p>
            <a:pPr marL="233149" lvl="1"/>
            <a:r>
              <a:rPr lang="en-US" sz="1632" i="1" dirty="0">
                <a:solidFill>
                  <a:srgbClr val="60A0B0"/>
                </a:solidFill>
                <a:latin typeface="Consolas" panose="020B0609020204030204" pitchFamily="49" charset="0"/>
              </a:rPr>
              <a:t># Define route for the app's one and only page</a:t>
            </a:r>
          </a:p>
          <a:p>
            <a:pPr marL="233149" lvl="1"/>
            <a:r>
              <a:rPr lang="en-US" sz="1632" dirty="0">
                <a:solidFill>
                  <a:srgbClr val="7D9029"/>
                </a:solidFill>
                <a:latin typeface="Consolas" panose="020B0609020204030204" pitchFamily="49" charset="0"/>
              </a:rPr>
              <a:t>@app.route</a:t>
            </a:r>
            <a:r>
              <a:rPr lang="en-US" sz="1632" dirty="0">
                <a:latin typeface="Consolas" panose="020B0609020204030204" pitchFamily="49" charset="0"/>
              </a:rPr>
              <a:t>(</a:t>
            </a:r>
            <a:r>
              <a:rPr lang="en-US" sz="1632" dirty="0">
                <a:solidFill>
                  <a:srgbClr val="4070A0"/>
                </a:solidFill>
                <a:latin typeface="Consolas" panose="020B0609020204030204" pitchFamily="49" charset="0"/>
              </a:rPr>
              <a:t>"/"</a:t>
            </a:r>
            <a:r>
              <a:rPr lang="en-US" sz="1632" dirty="0">
                <a:latin typeface="Consolas" panose="020B0609020204030204" pitchFamily="49" charset="0"/>
              </a:rPr>
              <a:t>)</a:t>
            </a:r>
          </a:p>
          <a:p>
            <a:pPr marL="233149" lvl="1"/>
            <a:r>
              <a:rPr lang="en-US" sz="1632" b="1" dirty="0">
                <a:solidFill>
                  <a:srgbClr val="007020"/>
                </a:solidFill>
                <a:latin typeface="Consolas" panose="020B0609020204030204" pitchFamily="49" charset="0"/>
              </a:rPr>
              <a:t>def</a:t>
            </a:r>
            <a:r>
              <a:rPr lang="en-US" sz="1632" dirty="0">
                <a:latin typeface="Consolas" panose="020B0609020204030204" pitchFamily="49" charset="0"/>
              </a:rPr>
              <a:t> index():</a:t>
            </a:r>
          </a:p>
          <a:p>
            <a:pPr marL="233149" lvl="1"/>
            <a:r>
              <a:rPr lang="en-US" sz="1632" dirty="0">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latin typeface="Consolas" panose="020B0609020204030204" pitchFamily="49" charset="0"/>
              </a:rPr>
              <a:t> render_template(</a:t>
            </a:r>
            <a:r>
              <a:rPr lang="en-US" sz="1632" dirty="0">
                <a:solidFill>
                  <a:srgbClr val="4070A0"/>
                </a:solidFill>
                <a:latin typeface="Consolas" panose="020B0609020204030204" pitchFamily="49" charset="0"/>
              </a:rPr>
              <a:t>"index.html"</a:t>
            </a:r>
            <a:r>
              <a:rPr lang="en-US" sz="1632" dirty="0">
                <a:latin typeface="Consolas" panose="020B0609020204030204" pitchFamily="49" charset="0"/>
              </a:rPr>
              <a:t>)</a:t>
            </a:r>
          </a:p>
        </p:txBody>
      </p:sp>
    </p:spTree>
    <p:extLst>
      <p:ext uri="{BB962C8B-B14F-4D97-AF65-F5344CB8AC3E}">
        <p14:creationId xmlns:p14="http://schemas.microsoft.com/office/powerpoint/2010/main" val="207418700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6121-4954-4CC1-8CCD-9A1016410C16}"/>
              </a:ext>
            </a:extLst>
          </p:cNvPr>
          <p:cNvSpPr>
            <a:spLocks noGrp="1"/>
          </p:cNvSpPr>
          <p:nvPr>
            <p:ph type="title"/>
          </p:nvPr>
        </p:nvSpPr>
        <p:spPr/>
        <p:txBody>
          <a:bodyPr/>
          <a:lstStyle/>
          <a:p>
            <a:r>
              <a:rPr lang="en-US" dirty="0"/>
              <a:t>Create a site that supports photo uploads</a:t>
            </a:r>
          </a:p>
        </p:txBody>
      </p:sp>
      <p:pic>
        <p:nvPicPr>
          <p:cNvPr id="4" name="Picture" descr="Contoso Travel">
            <a:extLst>
              <a:ext uri="{FF2B5EF4-FFF2-40B4-BE49-F238E27FC236}">
                <a16:creationId xmlns:a16="http://schemas.microsoft.com/office/drawing/2014/main" id="{34B05F6D-E03E-41C3-8E21-011776D4EDEE}"/>
              </a:ext>
            </a:extLst>
          </p:cNvPr>
          <p:cNvPicPr>
            <a:picLocks noGrp="1"/>
          </p:cNvPicPr>
          <p:nvPr>
            <p:ph sz="quarter" idx="10"/>
          </p:nvPr>
        </p:nvPicPr>
        <p:blipFill>
          <a:blip r:embed="rId3"/>
          <a:stretch>
            <a:fillRect/>
          </a:stretch>
        </p:blipFill>
        <p:spPr bwMode="auto">
          <a:xfrm>
            <a:off x="4888362" y="1487581"/>
            <a:ext cx="6950363" cy="4930169"/>
          </a:xfrm>
          <a:prstGeom prst="rect">
            <a:avLst/>
          </a:prstGeom>
          <a:noFill/>
          <a:ln w="9525">
            <a:noFill/>
            <a:headEnd/>
            <a:tailEnd/>
          </a:ln>
        </p:spPr>
      </p:pic>
      <p:sp>
        <p:nvSpPr>
          <p:cNvPr id="5" name="Content Placeholder 2">
            <a:extLst>
              <a:ext uri="{FF2B5EF4-FFF2-40B4-BE49-F238E27FC236}">
                <a16:creationId xmlns:a16="http://schemas.microsoft.com/office/drawing/2014/main" id="{AFF871C4-75D0-4C19-A542-68244250C7D1}"/>
              </a:ext>
            </a:extLst>
          </p:cNvPr>
          <p:cNvSpPr txBox="1">
            <a:spLocks/>
          </p:cNvSpPr>
          <p:nvPr/>
        </p:nvSpPr>
        <p:spPr>
          <a:xfrm>
            <a:off x="365760" y="3043771"/>
            <a:ext cx="6279764" cy="3581400"/>
          </a:xfrm>
          <a:prstGeom prst="rect">
            <a:avLst/>
          </a:prstGeom>
          <a:solidFill>
            <a:schemeClr val="tx1">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08"/>
              </a:spcAft>
            </a:pPr>
            <a:r>
              <a:rPr lang="en-US" sz="2448" dirty="0"/>
              <a:t>Set Flask to run in dev mode:</a:t>
            </a:r>
          </a:p>
          <a:p>
            <a:pPr marL="233149" lvl="1" indent="0">
              <a:spcBef>
                <a:spcPts val="612"/>
              </a:spcBef>
              <a:buNone/>
            </a:pPr>
            <a:r>
              <a:rPr lang="en-US" sz="2040" b="1" dirty="0"/>
              <a:t>Windows:</a:t>
            </a:r>
            <a:r>
              <a:rPr lang="en-US" sz="2040" b="1" dirty="0">
                <a:latin typeface="Consolas" panose="020B0609020204030204" pitchFamily="49" charset="0"/>
              </a:rPr>
              <a:t> </a:t>
            </a:r>
            <a:r>
              <a:rPr lang="en-US" sz="2040" dirty="0">
                <a:latin typeface="Consolas" panose="020B0609020204030204" pitchFamily="49" charset="0"/>
              </a:rPr>
              <a:t>set FLASK_ENV=development</a:t>
            </a:r>
          </a:p>
          <a:p>
            <a:pPr marL="233149" lvl="1" indent="0">
              <a:spcBef>
                <a:spcPts val="612"/>
              </a:spcBef>
              <a:buNone/>
            </a:pPr>
            <a:r>
              <a:rPr lang="en-US" sz="2040" b="1" dirty="0"/>
              <a:t>macOS/Linux:</a:t>
            </a:r>
            <a:r>
              <a:rPr lang="en-US" sz="2040" b="1" dirty="0">
                <a:latin typeface="Consolas" panose="020B0609020204030204" pitchFamily="49" charset="0"/>
              </a:rPr>
              <a:t> </a:t>
            </a:r>
            <a:r>
              <a:rPr lang="en-US" sz="2040" dirty="0">
                <a:latin typeface="Consolas" panose="020B0609020204030204" pitchFamily="49" charset="0"/>
              </a:rPr>
              <a:t>export FLASK_ENV=development</a:t>
            </a:r>
          </a:p>
          <a:p>
            <a:pPr>
              <a:spcBef>
                <a:spcPts val="1224"/>
              </a:spcBef>
              <a:spcAft>
                <a:spcPts val="816"/>
              </a:spcAft>
            </a:pPr>
            <a:r>
              <a:rPr lang="en-US" sz="2448" dirty="0"/>
              <a:t>Start Flask:</a:t>
            </a:r>
          </a:p>
          <a:p>
            <a:pPr marL="233149" lvl="1" indent="0">
              <a:buNone/>
            </a:pPr>
            <a:r>
              <a:rPr lang="en-US" sz="2040" dirty="0">
                <a:latin typeface="Consolas" panose="020B0609020204030204" pitchFamily="49" charset="0"/>
              </a:rPr>
              <a:t>flask run</a:t>
            </a:r>
          </a:p>
          <a:p>
            <a:pPr>
              <a:spcBef>
                <a:spcPts val="1224"/>
              </a:spcBef>
              <a:spcAft>
                <a:spcPts val="816"/>
              </a:spcAft>
            </a:pPr>
            <a:r>
              <a:rPr lang="en-US" sz="2448" dirty="0"/>
              <a:t>Open website locally:</a:t>
            </a:r>
          </a:p>
          <a:p>
            <a:pPr marL="233149" lvl="1" indent="0">
              <a:buNone/>
            </a:pPr>
            <a:r>
              <a:rPr lang="en-US" sz="2040" dirty="0">
                <a:latin typeface="Consolas" panose="020B0609020204030204" pitchFamily="49" charset="0"/>
              </a:rPr>
              <a:t>http://localhost:5000</a:t>
            </a:r>
          </a:p>
        </p:txBody>
      </p:sp>
    </p:spTree>
    <p:extLst>
      <p:ext uri="{BB962C8B-B14F-4D97-AF65-F5344CB8AC3E}">
        <p14:creationId xmlns:p14="http://schemas.microsoft.com/office/powerpoint/2010/main" val="78883354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ED57B-7169-4069-87D3-CA97771E84E6}"/>
              </a:ext>
            </a:extLst>
          </p:cNvPr>
          <p:cNvSpPr>
            <a:spLocks noGrp="1"/>
          </p:cNvSpPr>
          <p:nvPr>
            <p:ph type="title"/>
          </p:nvPr>
        </p:nvSpPr>
        <p:spPr/>
        <p:txBody>
          <a:bodyPr/>
          <a:lstStyle/>
          <a:p>
            <a:r>
              <a:rPr lang="en-US" dirty="0"/>
              <a:t>Create a site that supports photo uploads</a:t>
            </a:r>
          </a:p>
        </p:txBody>
      </p:sp>
      <p:pic>
        <p:nvPicPr>
          <p:cNvPr id="5" name="Picture" descr="Opening index.html">
            <a:extLst>
              <a:ext uri="{FF2B5EF4-FFF2-40B4-BE49-F238E27FC236}">
                <a16:creationId xmlns:a16="http://schemas.microsoft.com/office/drawing/2014/main" id="{2D55EE91-2BE4-4F78-8B56-375FC25A7423}"/>
              </a:ext>
            </a:extLst>
          </p:cNvPr>
          <p:cNvPicPr>
            <a:picLocks noGrp="1"/>
          </p:cNvPicPr>
          <p:nvPr>
            <p:ph sz="quarter" idx="10"/>
          </p:nvPr>
        </p:nvPicPr>
        <p:blipFill>
          <a:blip r:embed="rId3"/>
          <a:stretch>
            <a:fillRect/>
          </a:stretch>
        </p:blipFill>
        <p:spPr bwMode="auto">
          <a:xfrm>
            <a:off x="3121322" y="1499539"/>
            <a:ext cx="8717404" cy="4930169"/>
          </a:xfrm>
          <a:prstGeom prst="rect">
            <a:avLst/>
          </a:prstGeom>
          <a:noFill/>
          <a:ln w="9525">
            <a:noFill/>
            <a:headEnd/>
            <a:tailEnd/>
          </a:ln>
        </p:spPr>
      </p:pic>
      <p:sp>
        <p:nvSpPr>
          <p:cNvPr id="6" name="Text Placeholder 2">
            <a:extLst>
              <a:ext uri="{FF2B5EF4-FFF2-40B4-BE49-F238E27FC236}">
                <a16:creationId xmlns:a16="http://schemas.microsoft.com/office/drawing/2014/main" id="{63DD97E5-641D-49E4-9484-A7EA8418FC0F}"/>
              </a:ext>
            </a:extLst>
          </p:cNvPr>
          <p:cNvSpPr txBox="1">
            <a:spLocks/>
          </p:cNvSpPr>
          <p:nvPr/>
        </p:nvSpPr>
        <p:spPr>
          <a:xfrm>
            <a:off x="597749" y="2367209"/>
            <a:ext cx="2357414" cy="23052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48" dirty="0"/>
              <a:t>Edit </a:t>
            </a:r>
            <a:r>
              <a:rPr lang="en-US" sz="2448" b="1" dirty="0"/>
              <a:t>index.html </a:t>
            </a:r>
            <a:r>
              <a:rPr lang="en-US" sz="2448" dirty="0"/>
              <a:t>and </a:t>
            </a:r>
            <a:r>
              <a:rPr lang="en-US" sz="2448" b="1" dirty="0"/>
              <a:t>app.py </a:t>
            </a:r>
            <a:r>
              <a:rPr lang="en-US" sz="2448" dirty="0"/>
              <a:t>in Visual Studio Code to make the site functional.</a:t>
            </a:r>
          </a:p>
        </p:txBody>
      </p:sp>
    </p:spTree>
    <p:extLst>
      <p:ext uri="{BB962C8B-B14F-4D97-AF65-F5344CB8AC3E}">
        <p14:creationId xmlns:p14="http://schemas.microsoft.com/office/powerpoint/2010/main" val="11244245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1492" y="1658111"/>
            <a:ext cx="9691223" cy="2984830"/>
          </a:xfrm>
        </p:spPr>
        <p:txBody>
          <a:bodyPr/>
          <a:lstStyle/>
          <a:p>
            <a:r>
              <a:rPr lang="en-US" sz="6599" i="1" dirty="0">
                <a:solidFill>
                  <a:schemeClr val="accent5"/>
                </a:solidFill>
              </a:rPr>
              <a:t>“Artificial Intelligence is just whatever a computer can’t do yet</a:t>
            </a:r>
            <a:r>
              <a:rPr lang="mr-IN" sz="6599" i="1" dirty="0">
                <a:solidFill>
                  <a:schemeClr val="accent5"/>
                </a:solidFill>
              </a:rPr>
              <a:t>…</a:t>
            </a:r>
            <a:r>
              <a:rPr lang="en-US" sz="6599" i="1" dirty="0">
                <a:solidFill>
                  <a:schemeClr val="accent5"/>
                </a:solidFill>
              </a:rPr>
              <a:t>”</a:t>
            </a:r>
          </a:p>
        </p:txBody>
      </p:sp>
      <p:sp>
        <p:nvSpPr>
          <p:cNvPr id="4" name="Text Placeholder 2">
            <a:extLst>
              <a:ext uri="{FF2B5EF4-FFF2-40B4-BE49-F238E27FC236}">
                <a16:creationId xmlns:a16="http://schemas.microsoft.com/office/drawing/2014/main" id="{44140FA9-F3C2-4958-BB2F-B7184F89F59E}"/>
              </a:ext>
            </a:extLst>
          </p:cNvPr>
          <p:cNvSpPr txBox="1">
            <a:spLocks/>
          </p:cNvSpPr>
          <p:nvPr/>
        </p:nvSpPr>
        <p:spPr>
          <a:xfrm>
            <a:off x="3566882" y="5325783"/>
            <a:ext cx="6586053" cy="683109"/>
          </a:xfrm>
          <a:prstGeom prst="rect">
            <a:avLst/>
          </a:prstGeom>
        </p:spPr>
        <p:txBody>
          <a:bodyPr vert="horz" wrap="square" lIns="146283" tIns="91427" rIns="146283" bIns="91427"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99" dirty="0"/>
              <a:t>Chris Bishop, Microsoft Research</a:t>
            </a:r>
          </a:p>
        </p:txBody>
      </p:sp>
    </p:spTree>
    <p:extLst>
      <p:ext uri="{BB962C8B-B14F-4D97-AF65-F5344CB8AC3E}">
        <p14:creationId xmlns:p14="http://schemas.microsoft.com/office/powerpoint/2010/main" val="151720823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4D285DF0-319A-4A7F-B47C-B0F0A87F4814}"/>
              </a:ext>
            </a:extLst>
          </p:cNvPr>
          <p:cNvSpPr/>
          <p:nvPr/>
        </p:nvSpPr>
        <p:spPr bwMode="auto">
          <a:xfrm>
            <a:off x="557573" y="5033401"/>
            <a:ext cx="5604946" cy="1706664"/>
          </a:xfrm>
          <a:prstGeom prst="roundRect">
            <a:avLst>
              <a:gd name="adj" fmla="val 768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21D05380-B009-4549-8CDC-A0A822E3F30A}"/>
              </a:ext>
            </a:extLst>
          </p:cNvPr>
          <p:cNvSpPr/>
          <p:nvPr/>
        </p:nvSpPr>
        <p:spPr bwMode="auto">
          <a:xfrm>
            <a:off x="557573" y="1592262"/>
            <a:ext cx="5604946" cy="2816462"/>
          </a:xfrm>
          <a:prstGeom prst="roundRect">
            <a:avLst>
              <a:gd name="adj" fmla="val 768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489DF5D-B9E0-42EA-878F-B0A9460E8A5B}"/>
              </a:ext>
            </a:extLst>
          </p:cNvPr>
          <p:cNvSpPr>
            <a:spLocks noGrp="1"/>
          </p:cNvSpPr>
          <p:nvPr>
            <p:ph type="title"/>
          </p:nvPr>
        </p:nvSpPr>
        <p:spPr/>
        <p:txBody>
          <a:bodyPr/>
          <a:lstStyle/>
          <a:p>
            <a:r>
              <a:rPr lang="en-US" dirty="0"/>
              <a:t>Create a site that supports photo uploads</a:t>
            </a:r>
          </a:p>
        </p:txBody>
      </p:sp>
      <p:sp>
        <p:nvSpPr>
          <p:cNvPr id="3" name="Content Placeholder 2">
            <a:extLst>
              <a:ext uri="{FF2B5EF4-FFF2-40B4-BE49-F238E27FC236}">
                <a16:creationId xmlns:a16="http://schemas.microsoft.com/office/drawing/2014/main" id="{432B7D00-4C3B-419B-8A45-BBC8B1FD957D}"/>
              </a:ext>
            </a:extLst>
          </p:cNvPr>
          <p:cNvSpPr>
            <a:spLocks noGrp="1"/>
          </p:cNvSpPr>
          <p:nvPr>
            <p:ph sz="quarter" idx="10"/>
          </p:nvPr>
        </p:nvSpPr>
        <p:spPr>
          <a:xfrm>
            <a:off x="599140" y="1104634"/>
            <a:ext cx="11238194" cy="461665"/>
          </a:xfrm>
        </p:spPr>
        <p:txBody>
          <a:bodyPr/>
          <a:lstStyle/>
          <a:p>
            <a:pPr>
              <a:spcAft>
                <a:spcPts val="816"/>
              </a:spcAft>
            </a:pPr>
            <a:r>
              <a:rPr lang="en-US" dirty="0"/>
              <a:t>Paste into </a:t>
            </a:r>
            <a:r>
              <a:rPr lang="en-US" b="1" dirty="0"/>
              <a:t>index.html</a:t>
            </a:r>
            <a:r>
              <a:rPr lang="en-US" dirty="0"/>
              <a:t> immediately before the closing &lt;/body&gt; tag:</a:t>
            </a:r>
          </a:p>
        </p:txBody>
      </p:sp>
      <p:sp>
        <p:nvSpPr>
          <p:cNvPr id="5" name="Rectangle 4">
            <a:extLst>
              <a:ext uri="{FF2B5EF4-FFF2-40B4-BE49-F238E27FC236}">
                <a16:creationId xmlns:a16="http://schemas.microsoft.com/office/drawing/2014/main" id="{02934FCE-524B-FB4A-9F2E-4DE4542B49DB}"/>
              </a:ext>
            </a:extLst>
          </p:cNvPr>
          <p:cNvSpPr/>
          <p:nvPr/>
        </p:nvSpPr>
        <p:spPr>
          <a:xfrm>
            <a:off x="672917" y="1691781"/>
            <a:ext cx="4935098" cy="2559427"/>
          </a:xfrm>
          <a:prstGeom prst="rect">
            <a:avLst/>
          </a:prstGeom>
        </p:spPr>
        <p:txBody>
          <a:bodyPr wrap="square">
            <a:spAutoFit/>
          </a:bodyPr>
          <a:lstStyle/>
          <a:p>
            <a:pPr indent="-233132"/>
            <a:r>
              <a:rPr lang="en-US" sz="1428" b="1" dirty="0">
                <a:solidFill>
                  <a:srgbClr val="007020"/>
                </a:solidFill>
                <a:latin typeface="Consolas" panose="020B0609020204030204" pitchFamily="49" charset="0"/>
              </a:rPr>
              <a:t>&lt;script </a:t>
            </a:r>
            <a:r>
              <a:rPr lang="en-US" sz="1428" dirty="0">
                <a:solidFill>
                  <a:srgbClr val="007020"/>
                </a:solidFill>
                <a:latin typeface="Consolas" panose="020B0609020204030204" pitchFamily="49" charset="0"/>
              </a:rPr>
              <a:t>type=</a:t>
            </a:r>
            <a:r>
              <a:rPr lang="en-US" sz="1428" dirty="0">
                <a:solidFill>
                  <a:srgbClr val="4070A0"/>
                </a:solidFill>
                <a:latin typeface="Consolas" panose="020B0609020204030204" pitchFamily="49" charset="0"/>
              </a:rPr>
              <a:t>"text/javascript"</a:t>
            </a:r>
            <a:r>
              <a:rPr lang="en-US" sz="1428" b="1" dirty="0">
                <a:solidFill>
                  <a:srgbClr val="007020"/>
                </a:solidFill>
                <a:latin typeface="Consolas" panose="020B0609020204030204" pitchFamily="49" charset="0"/>
              </a:rPr>
              <a:t>&gt;</a:t>
            </a:r>
            <a:br>
              <a:rPr lang="en-US" sz="1428" dirty="0">
                <a:latin typeface="Consolas" panose="020B0609020204030204" pitchFamily="49" charset="0"/>
              </a:rPr>
            </a:br>
            <a:r>
              <a:rPr lang="en-US" sz="1428" dirty="0">
                <a:latin typeface="Consolas" panose="020B0609020204030204" pitchFamily="49" charset="0"/>
              </a:rPr>
              <a:t>    </a:t>
            </a:r>
            <a:r>
              <a:rPr lang="en-US" sz="1428" dirty="0">
                <a:solidFill>
                  <a:srgbClr val="7D9029"/>
                </a:solidFill>
                <a:latin typeface="Consolas" panose="020B0609020204030204" pitchFamily="49" charset="0"/>
              </a:rPr>
              <a:t>$</a:t>
            </a:r>
            <a:r>
              <a:rPr lang="en-US" sz="1428" dirty="0">
                <a:latin typeface="Consolas" panose="020B0609020204030204" pitchFamily="49" charset="0"/>
              </a:rPr>
              <a:t>(</a:t>
            </a:r>
            <a:r>
              <a:rPr lang="en-US" sz="1428" b="1" dirty="0">
                <a:solidFill>
                  <a:srgbClr val="007020"/>
                </a:solidFill>
                <a:latin typeface="Consolas" panose="020B0609020204030204" pitchFamily="49" charset="0"/>
              </a:rPr>
              <a:t>function</a:t>
            </a:r>
            <a:r>
              <a:rPr lang="en-US" sz="1428" dirty="0">
                <a:latin typeface="Consolas" panose="020B0609020204030204" pitchFamily="49" charset="0"/>
              </a:rPr>
              <a:t>() {</a:t>
            </a:r>
            <a:br>
              <a:rPr lang="en-US" sz="1428" dirty="0">
                <a:latin typeface="Consolas" panose="020B0609020204030204" pitchFamily="49" charset="0"/>
              </a:rPr>
            </a:br>
            <a:r>
              <a:rPr lang="en-US" sz="1428" dirty="0">
                <a:latin typeface="Consolas" panose="020B0609020204030204" pitchFamily="49" charset="0"/>
              </a:rPr>
              <a:t>        </a:t>
            </a:r>
            <a:r>
              <a:rPr lang="en-US" sz="1428" dirty="0">
                <a:solidFill>
                  <a:srgbClr val="7D9029"/>
                </a:solidFill>
                <a:latin typeface="Consolas" panose="020B0609020204030204" pitchFamily="49" charset="0"/>
              </a:rPr>
              <a:t>$</a:t>
            </a:r>
            <a:r>
              <a:rPr lang="en-US" sz="1428" dirty="0">
                <a:latin typeface="Consolas" panose="020B0609020204030204" pitchFamily="49" charset="0"/>
              </a:rPr>
              <a:t>(</a:t>
            </a:r>
            <a:r>
              <a:rPr lang="en-US" sz="1428" dirty="0">
                <a:solidFill>
                  <a:srgbClr val="4070A0"/>
                </a:solidFill>
                <a:latin typeface="Consolas" panose="020B0609020204030204" pitchFamily="49" charset="0"/>
              </a:rPr>
              <a:t>"#upload-button"</a:t>
            </a:r>
            <a:r>
              <a:rPr lang="en-US" sz="1428" dirty="0">
                <a:latin typeface="Consolas" panose="020B0609020204030204" pitchFamily="49" charset="0"/>
              </a:rPr>
              <a:t>).</a:t>
            </a:r>
            <a:r>
              <a:rPr lang="en-US" sz="1428" dirty="0">
                <a:solidFill>
                  <a:srgbClr val="7D9029"/>
                </a:solidFill>
                <a:latin typeface="Consolas" panose="020B0609020204030204" pitchFamily="49" charset="0"/>
              </a:rPr>
              <a:t>click</a:t>
            </a:r>
            <a:r>
              <a:rPr lang="en-US" sz="1428" dirty="0">
                <a:latin typeface="Consolas" panose="020B0609020204030204" pitchFamily="49" charset="0"/>
              </a:rPr>
              <a:t>(</a:t>
            </a:r>
            <a:r>
              <a:rPr lang="en-US" sz="1428" b="1" dirty="0">
                <a:solidFill>
                  <a:srgbClr val="007020"/>
                </a:solidFill>
                <a:latin typeface="Consolas" panose="020B0609020204030204" pitchFamily="49" charset="0"/>
              </a:rPr>
              <a:t>function</a:t>
            </a:r>
            <a:r>
              <a:rPr lang="en-US" sz="1428" dirty="0">
                <a:latin typeface="Consolas" panose="020B0609020204030204" pitchFamily="49" charset="0"/>
              </a:rPr>
              <a:t>() {</a:t>
            </a:r>
            <a:br>
              <a:rPr lang="en-US" sz="1428" dirty="0">
                <a:latin typeface="Consolas" panose="020B0609020204030204" pitchFamily="49" charset="0"/>
              </a:rPr>
            </a:br>
            <a:r>
              <a:rPr lang="en-US" sz="1428" dirty="0">
                <a:latin typeface="Consolas" panose="020B0609020204030204" pitchFamily="49" charset="0"/>
              </a:rPr>
              <a:t>            </a:t>
            </a:r>
            <a:r>
              <a:rPr lang="en-US" sz="1428" dirty="0">
                <a:solidFill>
                  <a:srgbClr val="7D9029"/>
                </a:solidFill>
                <a:latin typeface="Consolas" panose="020B0609020204030204" pitchFamily="49" charset="0"/>
              </a:rPr>
              <a:t>$</a:t>
            </a:r>
            <a:r>
              <a:rPr lang="en-US" sz="1428" dirty="0">
                <a:latin typeface="Consolas" panose="020B0609020204030204" pitchFamily="49" charset="0"/>
              </a:rPr>
              <a:t>(</a:t>
            </a:r>
            <a:r>
              <a:rPr lang="en-US" sz="1428" dirty="0">
                <a:solidFill>
                  <a:srgbClr val="4070A0"/>
                </a:solidFill>
                <a:latin typeface="Consolas" panose="020B0609020204030204" pitchFamily="49" charset="0"/>
              </a:rPr>
              <a:t>"#upload-file"</a:t>
            </a:r>
            <a:r>
              <a:rPr lang="en-US" sz="1428" dirty="0">
                <a:latin typeface="Consolas" panose="020B0609020204030204" pitchFamily="49" charset="0"/>
              </a:rPr>
              <a:t>).</a:t>
            </a:r>
            <a:r>
              <a:rPr lang="en-US" sz="1428" dirty="0">
                <a:solidFill>
                  <a:srgbClr val="7D9029"/>
                </a:solidFill>
                <a:latin typeface="Consolas" panose="020B0609020204030204" pitchFamily="49" charset="0"/>
              </a:rPr>
              <a:t>click</a:t>
            </a:r>
            <a:r>
              <a:rPr lang="en-US" sz="1428" dirty="0">
                <a:latin typeface="Consolas" panose="020B0609020204030204" pitchFamily="49" charset="0"/>
              </a:rPr>
              <a:t>();</a:t>
            </a:r>
            <a:br>
              <a:rPr lang="en-US" sz="1428" dirty="0">
                <a:latin typeface="Consolas" panose="020B0609020204030204" pitchFamily="49" charset="0"/>
              </a:rPr>
            </a:br>
            <a:r>
              <a:rPr lang="en-US" sz="1428" dirty="0">
                <a:latin typeface="Consolas" panose="020B0609020204030204" pitchFamily="49" charset="0"/>
              </a:rPr>
              <a:t>        });</a:t>
            </a:r>
            <a:br>
              <a:rPr lang="en-US" sz="1428" dirty="0">
                <a:latin typeface="Consolas" panose="020B0609020204030204" pitchFamily="49" charset="0"/>
              </a:rPr>
            </a:br>
            <a:br>
              <a:rPr lang="en-US" sz="1428" dirty="0">
                <a:latin typeface="Consolas" panose="020B0609020204030204" pitchFamily="49" charset="0"/>
              </a:rPr>
            </a:br>
            <a:r>
              <a:rPr lang="en-US" sz="1428" dirty="0">
                <a:latin typeface="Consolas" panose="020B0609020204030204" pitchFamily="49" charset="0"/>
              </a:rPr>
              <a:t>        </a:t>
            </a:r>
            <a:r>
              <a:rPr lang="en-US" sz="1428" dirty="0">
                <a:solidFill>
                  <a:srgbClr val="7D9029"/>
                </a:solidFill>
                <a:latin typeface="Consolas" panose="020B0609020204030204" pitchFamily="49" charset="0"/>
              </a:rPr>
              <a:t>$</a:t>
            </a:r>
            <a:r>
              <a:rPr lang="en-US" sz="1428" dirty="0">
                <a:latin typeface="Consolas" panose="020B0609020204030204" pitchFamily="49" charset="0"/>
              </a:rPr>
              <a:t>(</a:t>
            </a:r>
            <a:r>
              <a:rPr lang="en-US" sz="1428" dirty="0">
                <a:solidFill>
                  <a:srgbClr val="4070A0"/>
                </a:solidFill>
                <a:latin typeface="Consolas" panose="020B0609020204030204" pitchFamily="49" charset="0"/>
              </a:rPr>
              <a:t>"#upload-file"</a:t>
            </a:r>
            <a:r>
              <a:rPr lang="en-US" sz="1428" dirty="0">
                <a:latin typeface="Consolas" panose="020B0609020204030204" pitchFamily="49" charset="0"/>
              </a:rPr>
              <a:t>).</a:t>
            </a:r>
            <a:r>
              <a:rPr lang="en-US" sz="1428" dirty="0">
                <a:solidFill>
                  <a:srgbClr val="7D9029"/>
                </a:solidFill>
                <a:latin typeface="Consolas" panose="020B0609020204030204" pitchFamily="49" charset="0"/>
              </a:rPr>
              <a:t>change</a:t>
            </a:r>
            <a:r>
              <a:rPr lang="en-US" sz="1428" dirty="0">
                <a:latin typeface="Consolas" panose="020B0609020204030204" pitchFamily="49" charset="0"/>
              </a:rPr>
              <a:t>(</a:t>
            </a:r>
            <a:r>
              <a:rPr lang="en-US" sz="1428" b="1" dirty="0">
                <a:solidFill>
                  <a:srgbClr val="007020"/>
                </a:solidFill>
                <a:latin typeface="Consolas" panose="020B0609020204030204" pitchFamily="49" charset="0"/>
              </a:rPr>
              <a:t>function</a:t>
            </a:r>
            <a:r>
              <a:rPr lang="en-US" sz="1428" dirty="0">
                <a:latin typeface="Consolas" panose="020B0609020204030204" pitchFamily="49" charset="0"/>
              </a:rPr>
              <a:t>() {</a:t>
            </a:r>
            <a:br>
              <a:rPr lang="en-US" sz="1428" dirty="0">
                <a:latin typeface="Consolas" panose="020B0609020204030204" pitchFamily="49" charset="0"/>
              </a:rPr>
            </a:br>
            <a:r>
              <a:rPr lang="en-US" sz="1428" dirty="0">
                <a:latin typeface="Consolas" panose="020B0609020204030204" pitchFamily="49" charset="0"/>
              </a:rPr>
              <a:t>            </a:t>
            </a:r>
            <a:r>
              <a:rPr lang="en-US" sz="1428" dirty="0">
                <a:solidFill>
                  <a:srgbClr val="7D9029"/>
                </a:solidFill>
                <a:latin typeface="Consolas" panose="020B0609020204030204" pitchFamily="49" charset="0"/>
              </a:rPr>
              <a:t>$</a:t>
            </a:r>
            <a:r>
              <a:rPr lang="en-US" sz="1428" dirty="0">
                <a:latin typeface="Consolas" panose="020B0609020204030204" pitchFamily="49" charset="0"/>
              </a:rPr>
              <a:t>(</a:t>
            </a:r>
            <a:r>
              <a:rPr lang="en-US" sz="1428" dirty="0">
                <a:solidFill>
                  <a:srgbClr val="4070A0"/>
                </a:solidFill>
                <a:latin typeface="Consolas" panose="020B0609020204030204" pitchFamily="49" charset="0"/>
              </a:rPr>
              <a:t>"#submit-button"</a:t>
            </a:r>
            <a:r>
              <a:rPr lang="en-US" sz="1428" dirty="0">
                <a:latin typeface="Consolas" panose="020B0609020204030204" pitchFamily="49" charset="0"/>
              </a:rPr>
              <a:t>).</a:t>
            </a:r>
            <a:r>
              <a:rPr lang="en-US" sz="1428" dirty="0">
                <a:solidFill>
                  <a:srgbClr val="7D9029"/>
                </a:solidFill>
                <a:latin typeface="Consolas" panose="020B0609020204030204" pitchFamily="49" charset="0"/>
              </a:rPr>
              <a:t>click</a:t>
            </a:r>
            <a:r>
              <a:rPr lang="en-US" sz="1428" dirty="0">
                <a:latin typeface="Consolas" panose="020B0609020204030204" pitchFamily="49" charset="0"/>
              </a:rPr>
              <a:t>();</a:t>
            </a:r>
            <a:br>
              <a:rPr lang="en-US" sz="1428" dirty="0">
                <a:latin typeface="Consolas" panose="020B0609020204030204" pitchFamily="49" charset="0"/>
              </a:rPr>
            </a:br>
            <a:r>
              <a:rPr lang="en-US" sz="1428" dirty="0">
                <a:latin typeface="Consolas" panose="020B0609020204030204" pitchFamily="49" charset="0"/>
              </a:rPr>
              <a:t>        });</a:t>
            </a:r>
            <a:br>
              <a:rPr lang="en-US" sz="1428" dirty="0">
                <a:solidFill>
                  <a:schemeClr val="bg1"/>
                </a:solidFill>
                <a:latin typeface="Consolas" panose="020B0609020204030204" pitchFamily="49" charset="0"/>
              </a:rPr>
            </a:br>
            <a:r>
              <a:rPr lang="en-US" sz="1428" dirty="0">
                <a:solidFill>
                  <a:schemeClr val="bg1"/>
                </a:solidFill>
                <a:latin typeface="Consolas" panose="020B0609020204030204" pitchFamily="49" charset="0"/>
              </a:rPr>
              <a:t>    </a:t>
            </a:r>
            <a:r>
              <a:rPr lang="en-US" sz="1428" dirty="0">
                <a:latin typeface="Consolas" panose="020B0609020204030204" pitchFamily="49" charset="0"/>
              </a:rPr>
              <a:t>});</a:t>
            </a:r>
            <a:br>
              <a:rPr lang="en-US" sz="1428" dirty="0">
                <a:latin typeface="Consolas" panose="020B0609020204030204" pitchFamily="49" charset="0"/>
              </a:rPr>
            </a:br>
            <a:r>
              <a:rPr lang="en-US" sz="1428" b="1" dirty="0">
                <a:solidFill>
                  <a:srgbClr val="007020"/>
                </a:solidFill>
                <a:latin typeface="Consolas" panose="020B0609020204030204" pitchFamily="49" charset="0"/>
              </a:rPr>
              <a:t>&lt;/script&gt;</a:t>
            </a:r>
          </a:p>
        </p:txBody>
      </p:sp>
      <p:sp>
        <p:nvSpPr>
          <p:cNvPr id="7" name="Rectangle 6">
            <a:extLst>
              <a:ext uri="{FF2B5EF4-FFF2-40B4-BE49-F238E27FC236}">
                <a16:creationId xmlns:a16="http://schemas.microsoft.com/office/drawing/2014/main" id="{3402CBE2-0AE0-534F-BDB6-CBCA64AC9C95}"/>
              </a:ext>
            </a:extLst>
          </p:cNvPr>
          <p:cNvSpPr/>
          <p:nvPr/>
        </p:nvSpPr>
        <p:spPr>
          <a:xfrm>
            <a:off x="672917" y="5180449"/>
            <a:ext cx="5340019" cy="1438856"/>
          </a:xfrm>
          <a:prstGeom prst="rect">
            <a:avLst/>
          </a:prstGeom>
        </p:spPr>
        <p:txBody>
          <a:bodyPr wrap="square">
            <a:spAutoFit/>
          </a:bodyPr>
          <a:lstStyle/>
          <a:p>
            <a:pPr indent="-233132"/>
            <a:r>
              <a:rPr lang="en-US" sz="1428" b="1" dirty="0">
                <a:solidFill>
                  <a:srgbClr val="007020"/>
                </a:solidFill>
                <a:latin typeface="Consolas" panose="020B0609020204030204" pitchFamily="49" charset="0"/>
              </a:rPr>
              <a:t>&lt;div </a:t>
            </a:r>
            <a:r>
              <a:rPr lang="en-US" sz="1428" dirty="0">
                <a:solidFill>
                  <a:srgbClr val="007020"/>
                </a:solidFill>
                <a:latin typeface="Consolas" panose="020B0609020204030204" pitchFamily="49" charset="0"/>
              </a:rPr>
              <a:t>style=</a:t>
            </a:r>
            <a:r>
              <a:rPr lang="en-US" sz="1428" dirty="0">
                <a:solidFill>
                  <a:srgbClr val="4070A0"/>
                </a:solidFill>
                <a:latin typeface="Consolas" panose="020B0609020204030204" pitchFamily="49" charset="0"/>
              </a:rPr>
              <a:t>"display: none"</a:t>
            </a:r>
            <a:r>
              <a:rPr lang="en-US" sz="1428" b="1" dirty="0">
                <a:solidFill>
                  <a:srgbClr val="007020"/>
                </a:solidFill>
                <a:latin typeface="Consolas" panose="020B0609020204030204" pitchFamily="49" charset="0"/>
              </a:rPr>
              <a:t>&gt;</a:t>
            </a:r>
            <a:br>
              <a:rPr lang="en-US" sz="1428" dirty="0">
                <a:latin typeface="Consolas" panose="020B0609020204030204" pitchFamily="49" charset="0"/>
              </a:rPr>
            </a:br>
            <a:r>
              <a:rPr lang="en-US" sz="1428" dirty="0">
                <a:latin typeface="Consolas" panose="020B0609020204030204" pitchFamily="49" charset="0"/>
              </a:rPr>
              <a:t>    </a:t>
            </a:r>
            <a:r>
              <a:rPr lang="en-US" sz="1428" b="1" dirty="0">
                <a:solidFill>
                  <a:srgbClr val="007020"/>
                </a:solidFill>
                <a:latin typeface="Consolas" panose="020B0609020204030204" pitchFamily="49" charset="0"/>
              </a:rPr>
              <a:t>&lt;input </a:t>
            </a:r>
            <a:r>
              <a:rPr lang="en-US" sz="1428" dirty="0">
                <a:solidFill>
                  <a:srgbClr val="007020"/>
                </a:solidFill>
                <a:latin typeface="Consolas" panose="020B0609020204030204" pitchFamily="49" charset="0"/>
              </a:rPr>
              <a:t>type=</a:t>
            </a:r>
            <a:r>
              <a:rPr lang="en-US" sz="1428" dirty="0">
                <a:solidFill>
                  <a:srgbClr val="4070A0"/>
                </a:solidFill>
                <a:latin typeface="Consolas" panose="020B0609020204030204" pitchFamily="49" charset="0"/>
              </a:rPr>
              <a:t>"file"</a:t>
            </a:r>
            <a:r>
              <a:rPr lang="en-US" sz="1428" dirty="0">
                <a:latin typeface="Consolas" panose="020B0609020204030204" pitchFamily="49" charset="0"/>
              </a:rPr>
              <a:t> </a:t>
            </a:r>
            <a:r>
              <a:rPr lang="en-US" sz="1428" dirty="0">
                <a:solidFill>
                  <a:srgbClr val="007020"/>
                </a:solidFill>
                <a:latin typeface="Consolas" panose="020B0609020204030204" pitchFamily="49" charset="0"/>
              </a:rPr>
              <a:t>id=</a:t>
            </a:r>
            <a:r>
              <a:rPr lang="en-US" sz="1428" dirty="0">
                <a:solidFill>
                  <a:srgbClr val="4070A0"/>
                </a:solidFill>
                <a:latin typeface="Consolas" panose="020B0609020204030204" pitchFamily="49" charset="0"/>
              </a:rPr>
              <a:t>"upload-file"</a:t>
            </a:r>
            <a:r>
              <a:rPr lang="en-US" sz="1428" dirty="0">
                <a:latin typeface="Consolas" panose="020B0609020204030204" pitchFamily="49" charset="0"/>
              </a:rPr>
              <a:t> </a:t>
            </a:r>
            <a:r>
              <a:rPr lang="en-US" sz="1428" dirty="0">
                <a:solidFill>
                  <a:srgbClr val="007020"/>
                </a:solidFill>
                <a:latin typeface="Consolas" panose="020B0609020204030204" pitchFamily="49" charset="0"/>
              </a:rPr>
              <a:t>name=</a:t>
            </a:r>
            <a:r>
              <a:rPr lang="en-US" sz="1428" dirty="0">
                <a:solidFill>
                  <a:srgbClr val="4070A0"/>
                </a:solidFill>
                <a:latin typeface="Consolas" panose="020B0609020204030204" pitchFamily="49" charset="0"/>
              </a:rPr>
              <a:t>"file"</a:t>
            </a:r>
            <a:r>
              <a:rPr lang="en-US" sz="1428" dirty="0">
                <a:latin typeface="Consolas" panose="020B0609020204030204" pitchFamily="49" charset="0"/>
              </a:rPr>
              <a:t> </a:t>
            </a:r>
            <a:r>
              <a:rPr lang="en-US" sz="1428" dirty="0">
                <a:solidFill>
                  <a:srgbClr val="007020"/>
                </a:solidFill>
                <a:latin typeface="Consolas" panose="020B0609020204030204" pitchFamily="49" charset="0"/>
              </a:rPr>
              <a:t>accept=</a:t>
            </a:r>
            <a:r>
              <a:rPr lang="en-US" sz="1428" dirty="0">
                <a:solidFill>
                  <a:srgbClr val="4070A0"/>
                </a:solidFill>
                <a:latin typeface="Consolas" panose="020B0609020204030204" pitchFamily="49" charset="0"/>
              </a:rPr>
              <a:t>".jpg,.jpeg,.png,.gif"</a:t>
            </a:r>
            <a:r>
              <a:rPr lang="en-US" sz="1428" b="1" dirty="0">
                <a:solidFill>
                  <a:srgbClr val="007020"/>
                </a:solidFill>
                <a:latin typeface="Consolas" panose="020B0609020204030204" pitchFamily="49" charset="0"/>
              </a:rPr>
              <a:t>&gt;</a:t>
            </a:r>
            <a:br>
              <a:rPr lang="en-US" sz="1428" dirty="0">
                <a:latin typeface="Consolas" panose="020B0609020204030204" pitchFamily="49" charset="0"/>
              </a:rPr>
            </a:br>
            <a:r>
              <a:rPr lang="en-US" sz="1428" dirty="0">
                <a:latin typeface="Consolas" panose="020B0609020204030204" pitchFamily="49" charset="0"/>
              </a:rPr>
              <a:t>    </a:t>
            </a:r>
            <a:r>
              <a:rPr lang="en-US" sz="1428" b="1" dirty="0">
                <a:solidFill>
                  <a:srgbClr val="007020"/>
                </a:solidFill>
                <a:latin typeface="Consolas" panose="020B0609020204030204" pitchFamily="49" charset="0"/>
              </a:rPr>
              <a:t>&lt;input </a:t>
            </a:r>
            <a:r>
              <a:rPr lang="en-US" sz="1428" dirty="0">
                <a:solidFill>
                  <a:srgbClr val="007020"/>
                </a:solidFill>
                <a:latin typeface="Consolas" panose="020B0609020204030204" pitchFamily="49" charset="0"/>
              </a:rPr>
              <a:t>type=</a:t>
            </a:r>
            <a:r>
              <a:rPr lang="en-US" sz="1428" dirty="0">
                <a:solidFill>
                  <a:srgbClr val="4070A0"/>
                </a:solidFill>
                <a:latin typeface="Consolas" panose="020B0609020204030204" pitchFamily="49" charset="0"/>
              </a:rPr>
              <a:t>"submit"</a:t>
            </a:r>
            <a:r>
              <a:rPr lang="en-US" sz="1428" dirty="0">
                <a:latin typeface="Consolas" panose="020B0609020204030204" pitchFamily="49" charset="0"/>
              </a:rPr>
              <a:t> </a:t>
            </a:r>
            <a:r>
              <a:rPr lang="en-US" sz="1428" dirty="0">
                <a:solidFill>
                  <a:srgbClr val="007020"/>
                </a:solidFill>
                <a:latin typeface="Consolas" panose="020B0609020204030204" pitchFamily="49" charset="0"/>
              </a:rPr>
              <a:t>id=</a:t>
            </a:r>
            <a:r>
              <a:rPr lang="en-US" sz="1428" dirty="0">
                <a:solidFill>
                  <a:srgbClr val="4070A0"/>
                </a:solidFill>
                <a:latin typeface="Consolas" panose="020B0609020204030204" pitchFamily="49" charset="0"/>
              </a:rPr>
              <a:t>"submit-button"</a:t>
            </a:r>
            <a:r>
              <a:rPr lang="en-US" sz="1428" dirty="0">
                <a:latin typeface="Consolas" panose="020B0609020204030204" pitchFamily="49" charset="0"/>
              </a:rPr>
              <a:t> </a:t>
            </a:r>
            <a:r>
              <a:rPr lang="en-US" sz="1428" dirty="0">
                <a:solidFill>
                  <a:srgbClr val="007020"/>
                </a:solidFill>
                <a:latin typeface="Consolas" panose="020B0609020204030204" pitchFamily="49" charset="0"/>
              </a:rPr>
              <a:t>value=</a:t>
            </a:r>
            <a:r>
              <a:rPr lang="en-US" sz="1428" dirty="0">
                <a:solidFill>
                  <a:srgbClr val="4070A0"/>
                </a:solidFill>
                <a:latin typeface="Consolas" panose="020B0609020204030204" pitchFamily="49" charset="0"/>
              </a:rPr>
              <a:t>"Upload"</a:t>
            </a:r>
            <a:r>
              <a:rPr lang="en-US" sz="1428" b="1" dirty="0">
                <a:solidFill>
                  <a:srgbClr val="007020"/>
                </a:solidFill>
                <a:latin typeface="Consolas" panose="020B0609020204030204" pitchFamily="49" charset="0"/>
              </a:rPr>
              <a:t>&gt;</a:t>
            </a:r>
            <a:br>
              <a:rPr lang="en-US" sz="1428" dirty="0">
                <a:latin typeface="Consolas" panose="020B0609020204030204" pitchFamily="49" charset="0"/>
              </a:rPr>
            </a:br>
            <a:r>
              <a:rPr lang="en-US" sz="1428" b="1" dirty="0">
                <a:solidFill>
                  <a:srgbClr val="007020"/>
                </a:solidFill>
                <a:latin typeface="Consolas" panose="020B0609020204030204" pitchFamily="49" charset="0"/>
              </a:rPr>
              <a:t>&lt;/div&gt;</a:t>
            </a:r>
          </a:p>
        </p:txBody>
      </p:sp>
      <p:sp>
        <p:nvSpPr>
          <p:cNvPr id="8" name="Content Placeholder 2">
            <a:extLst>
              <a:ext uri="{FF2B5EF4-FFF2-40B4-BE49-F238E27FC236}">
                <a16:creationId xmlns:a16="http://schemas.microsoft.com/office/drawing/2014/main" id="{20951CCB-1647-E44A-BECF-940E05D45F6A}"/>
              </a:ext>
            </a:extLst>
          </p:cNvPr>
          <p:cNvSpPr txBox="1">
            <a:spLocks/>
          </p:cNvSpPr>
          <p:nvPr/>
        </p:nvSpPr>
        <p:spPr>
          <a:xfrm>
            <a:off x="599140" y="4561085"/>
            <a:ext cx="1123819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816"/>
              </a:spcAft>
            </a:pPr>
            <a:r>
              <a:rPr lang="en-US" sz="2000" dirty="0"/>
              <a:t>Use jQuery to display an open-file dialog user clicks </a:t>
            </a:r>
            <a:r>
              <a:rPr lang="en-US" sz="2000" b="1" dirty="0"/>
              <a:t>Upload Photo:</a:t>
            </a:r>
          </a:p>
        </p:txBody>
      </p:sp>
    </p:spTree>
    <p:extLst>
      <p:ext uri="{BB962C8B-B14F-4D97-AF65-F5344CB8AC3E}">
        <p14:creationId xmlns:p14="http://schemas.microsoft.com/office/powerpoint/2010/main" val="329984344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DF70A14-BC40-4EA3-886A-F8AF86A8265E}"/>
              </a:ext>
            </a:extLst>
          </p:cNvPr>
          <p:cNvSpPr/>
          <p:nvPr/>
        </p:nvSpPr>
        <p:spPr bwMode="auto">
          <a:xfrm>
            <a:off x="535574" y="1816865"/>
            <a:ext cx="9436104" cy="4826494"/>
          </a:xfrm>
          <a:prstGeom prst="roundRect">
            <a:avLst>
              <a:gd name="adj" fmla="val 421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489DF5D-B9E0-42EA-878F-B0A9460E8A5B}"/>
              </a:ext>
            </a:extLst>
          </p:cNvPr>
          <p:cNvSpPr>
            <a:spLocks noGrp="1"/>
          </p:cNvSpPr>
          <p:nvPr>
            <p:ph type="title"/>
          </p:nvPr>
        </p:nvSpPr>
        <p:spPr/>
        <p:txBody>
          <a:bodyPr/>
          <a:lstStyle/>
          <a:p>
            <a:r>
              <a:rPr lang="en-US" dirty="0"/>
              <a:t>Create a site that supports photo uploads</a:t>
            </a:r>
          </a:p>
        </p:txBody>
      </p:sp>
      <p:sp>
        <p:nvSpPr>
          <p:cNvPr id="3" name="Content Placeholder 2">
            <a:extLst>
              <a:ext uri="{FF2B5EF4-FFF2-40B4-BE49-F238E27FC236}">
                <a16:creationId xmlns:a16="http://schemas.microsoft.com/office/drawing/2014/main" id="{432B7D00-4C3B-419B-8A45-BBC8B1FD957D}"/>
              </a:ext>
            </a:extLst>
          </p:cNvPr>
          <p:cNvSpPr>
            <a:spLocks noGrp="1"/>
          </p:cNvSpPr>
          <p:nvPr>
            <p:ph sz="quarter" idx="10"/>
          </p:nvPr>
        </p:nvSpPr>
        <p:spPr>
          <a:xfrm>
            <a:off x="599140" y="1224541"/>
            <a:ext cx="11238194" cy="476479"/>
          </a:xfrm>
        </p:spPr>
        <p:txBody>
          <a:bodyPr/>
          <a:lstStyle/>
          <a:p>
            <a:pPr>
              <a:spcAft>
                <a:spcPts val="816"/>
              </a:spcAft>
            </a:pPr>
            <a:r>
              <a:rPr lang="en-US" sz="2040" dirty="0"/>
              <a:t>Open </a:t>
            </a:r>
            <a:r>
              <a:rPr lang="en-US" sz="2040" b="1" dirty="0"/>
              <a:t>app.py</a:t>
            </a:r>
            <a:r>
              <a:rPr lang="en-US" sz="2040" dirty="0"/>
              <a:t> in Visual Studio Code and replace its contents with the following statements</a:t>
            </a:r>
            <a:r>
              <a:rPr lang="en-US" sz="1836" dirty="0"/>
              <a:t>:</a:t>
            </a:r>
          </a:p>
        </p:txBody>
      </p:sp>
      <p:sp>
        <p:nvSpPr>
          <p:cNvPr id="8" name="Rectangle 7">
            <a:extLst>
              <a:ext uri="{FF2B5EF4-FFF2-40B4-BE49-F238E27FC236}">
                <a16:creationId xmlns:a16="http://schemas.microsoft.com/office/drawing/2014/main" id="{CE3FA87A-019F-0343-B8FF-3723274E6CEB}"/>
              </a:ext>
            </a:extLst>
          </p:cNvPr>
          <p:cNvSpPr/>
          <p:nvPr/>
        </p:nvSpPr>
        <p:spPr>
          <a:xfrm>
            <a:off x="535575" y="2009547"/>
            <a:ext cx="9436104" cy="4362028"/>
          </a:xfrm>
          <a:prstGeom prst="rect">
            <a:avLst/>
          </a:prstGeom>
        </p:spPr>
        <p:txBody>
          <a:bodyPr wrap="square">
            <a:spAutoFit/>
          </a:bodyPr>
          <a:lstStyle/>
          <a:p>
            <a:pPr marL="233149" lvl="1"/>
            <a:r>
              <a:rPr lang="en-US" sz="1632" dirty="0">
                <a:latin typeface="Consolas" panose="020B0609020204030204" pitchFamily="49" charset="0"/>
              </a:rPr>
              <a:t>import base64</a:t>
            </a:r>
          </a:p>
          <a:p>
            <a:pPr marL="233149" lvl="1"/>
            <a:r>
              <a:rPr lang="en-US" sz="1632" dirty="0">
                <a:latin typeface="Consolas" panose="020B0609020204030204" pitchFamily="49" charset="0"/>
              </a:rPr>
              <a:t>from flask import Flask, render_template, request</a:t>
            </a:r>
          </a:p>
          <a:p>
            <a:pPr marL="233149" lvl="1"/>
            <a:endParaRPr lang="en-US" sz="1632" dirty="0">
              <a:latin typeface="Consolas" panose="020B0609020204030204" pitchFamily="49" charset="0"/>
            </a:endParaRPr>
          </a:p>
          <a:p>
            <a:pPr marL="233149" lvl="1"/>
            <a:r>
              <a:rPr lang="en-US" sz="1632" dirty="0">
                <a:latin typeface="Consolas" panose="020B0609020204030204" pitchFamily="49" charset="0"/>
              </a:rPr>
              <a:t>app = Flask(</a:t>
            </a:r>
            <a:r>
              <a:rPr lang="en-US" sz="1632" dirty="0">
                <a:solidFill>
                  <a:srgbClr val="19177D"/>
                </a:solidFill>
                <a:latin typeface="Consolas" panose="020B0609020204030204" pitchFamily="49" charset="0"/>
              </a:rPr>
              <a:t>__name__</a:t>
            </a:r>
            <a:r>
              <a:rPr lang="en-US" sz="1632" dirty="0">
                <a:latin typeface="Consolas" panose="020B0609020204030204" pitchFamily="49" charset="0"/>
              </a:rPr>
              <a:t>)</a:t>
            </a:r>
          </a:p>
          <a:p>
            <a:pPr marL="233149" lvl="1"/>
            <a:endParaRPr lang="en-US" sz="1632" dirty="0">
              <a:latin typeface="Consolas" panose="020B0609020204030204" pitchFamily="49" charset="0"/>
            </a:endParaRPr>
          </a:p>
          <a:p>
            <a:pPr marL="233149" lvl="1"/>
            <a:r>
              <a:rPr lang="en-US" sz="1632" dirty="0">
                <a:solidFill>
                  <a:srgbClr val="7D9029"/>
                </a:solidFill>
                <a:latin typeface="Consolas" panose="020B0609020204030204" pitchFamily="49" charset="0"/>
              </a:rPr>
              <a:t>@app.route</a:t>
            </a:r>
            <a:r>
              <a:rPr lang="en-US" sz="1632" dirty="0">
                <a:latin typeface="Consolas" panose="020B0609020204030204" pitchFamily="49" charset="0"/>
              </a:rPr>
              <a:t>(</a:t>
            </a:r>
            <a:r>
              <a:rPr lang="en-US" sz="1632" dirty="0">
                <a:solidFill>
                  <a:srgbClr val="4070A0"/>
                </a:solidFill>
                <a:latin typeface="Consolas" panose="020B0609020204030204" pitchFamily="49" charset="0"/>
              </a:rPr>
              <a:t>"/",</a:t>
            </a:r>
            <a:r>
              <a:rPr lang="en-US" sz="1632" dirty="0">
                <a:latin typeface="Consolas" panose="020B0609020204030204" pitchFamily="49" charset="0"/>
              </a:rPr>
              <a:t> methods=[</a:t>
            </a:r>
            <a:r>
              <a:rPr lang="en-US" sz="1632" dirty="0">
                <a:solidFill>
                  <a:srgbClr val="4070A0"/>
                </a:solidFill>
                <a:latin typeface="Consolas" panose="020B0609020204030204" pitchFamily="49" charset="0"/>
              </a:rPr>
              <a:t>"GET"</a:t>
            </a:r>
            <a:r>
              <a:rPr lang="en-US" sz="1632" dirty="0">
                <a:latin typeface="Consolas" panose="020B0609020204030204" pitchFamily="49" charset="0"/>
              </a:rPr>
              <a:t>, </a:t>
            </a:r>
            <a:r>
              <a:rPr lang="en-US" sz="1632" dirty="0">
                <a:solidFill>
                  <a:srgbClr val="4070A0"/>
                </a:solidFill>
                <a:latin typeface="Consolas" panose="020B0609020204030204" pitchFamily="49" charset="0"/>
              </a:rPr>
              <a:t>"POST"</a:t>
            </a:r>
            <a:r>
              <a:rPr lang="en-US" sz="1632" dirty="0">
                <a:latin typeface="Consolas" panose="020B0609020204030204" pitchFamily="49" charset="0"/>
              </a:rPr>
              <a:t>])</a:t>
            </a:r>
          </a:p>
          <a:p>
            <a:pPr marL="233149" lvl="1"/>
            <a:r>
              <a:rPr lang="en-US" sz="1632" b="1" dirty="0">
                <a:solidFill>
                  <a:srgbClr val="007020"/>
                </a:solidFill>
                <a:latin typeface="Consolas" panose="020B0609020204030204" pitchFamily="49" charset="0"/>
              </a:rPr>
              <a:t>def</a:t>
            </a:r>
            <a:r>
              <a:rPr lang="en-US" sz="1632" dirty="0">
                <a:latin typeface="Consolas" panose="020B0609020204030204" pitchFamily="49" charset="0"/>
              </a:rPr>
              <a:t> index():</a:t>
            </a:r>
          </a:p>
          <a:p>
            <a:pPr marL="233149" lvl="1"/>
            <a:r>
              <a:rPr lang="en-US" sz="1632" dirty="0">
                <a:latin typeface="Consolas" panose="020B0609020204030204" pitchFamily="49" charset="0"/>
              </a:rPr>
              <a:t>    </a:t>
            </a:r>
            <a:r>
              <a:rPr lang="en-US" sz="1632" b="1" dirty="0">
                <a:solidFill>
                  <a:srgbClr val="007020"/>
                </a:solidFill>
                <a:latin typeface="Consolas" panose="020B0609020204030204" pitchFamily="49" charset="0"/>
              </a:rPr>
              <a:t>if</a:t>
            </a:r>
            <a:r>
              <a:rPr lang="en-US" sz="1632" dirty="0">
                <a:latin typeface="Consolas" panose="020B0609020204030204" pitchFamily="49" charset="0"/>
              </a:rPr>
              <a:t> request.method == </a:t>
            </a:r>
            <a:r>
              <a:rPr lang="en-US" sz="1632" dirty="0">
                <a:solidFill>
                  <a:srgbClr val="4070A0"/>
                </a:solidFill>
                <a:latin typeface="Consolas" panose="020B0609020204030204" pitchFamily="49" charset="0"/>
              </a:rPr>
              <a:t>"POST"</a:t>
            </a:r>
            <a:r>
              <a:rPr lang="en-US" sz="1632" dirty="0">
                <a:latin typeface="Consolas" panose="020B0609020204030204" pitchFamily="49" charset="0"/>
              </a:rPr>
              <a:t>:</a:t>
            </a:r>
          </a:p>
          <a:p>
            <a:pPr marL="233149" lvl="1"/>
            <a:r>
              <a:rPr lang="en-US" sz="1632" dirty="0">
                <a:latin typeface="Consolas" panose="020B0609020204030204" pitchFamily="49" charset="0"/>
              </a:rPr>
              <a:t>        </a:t>
            </a:r>
            <a:r>
              <a:rPr lang="en-US" sz="1632" i="1" dirty="0">
                <a:solidFill>
                  <a:srgbClr val="60A0B0"/>
                </a:solidFill>
                <a:latin typeface="Consolas" panose="020B0609020204030204" pitchFamily="49" charset="0"/>
              </a:rPr>
              <a:t># Display the image that was uploaded</a:t>
            </a:r>
          </a:p>
          <a:p>
            <a:pPr marL="233149" lvl="1"/>
            <a:r>
              <a:rPr lang="en-US" sz="1632" dirty="0">
                <a:latin typeface="Consolas" panose="020B0609020204030204" pitchFamily="49" charset="0"/>
              </a:rPr>
              <a:t>        image = request.files[</a:t>
            </a:r>
            <a:r>
              <a:rPr lang="en-US" sz="1632" dirty="0">
                <a:solidFill>
                  <a:srgbClr val="4070A0"/>
                </a:solidFill>
                <a:latin typeface="Consolas" panose="020B0609020204030204" pitchFamily="49" charset="0"/>
              </a:rPr>
              <a:t>"file"</a:t>
            </a:r>
            <a:r>
              <a:rPr lang="en-US" sz="1632" dirty="0">
                <a:latin typeface="Consolas" panose="020B0609020204030204" pitchFamily="49" charset="0"/>
              </a:rPr>
              <a:t>]</a:t>
            </a:r>
          </a:p>
          <a:p>
            <a:pPr marL="233149" lvl="1"/>
            <a:r>
              <a:rPr lang="en-US" sz="1632" dirty="0">
                <a:latin typeface="Consolas" panose="020B0609020204030204" pitchFamily="49" charset="0"/>
              </a:rPr>
              <a:t>        uri =</a:t>
            </a:r>
            <a:r>
              <a:rPr lang="en-US" sz="1632" dirty="0">
                <a:solidFill>
                  <a:schemeClr val="bg1"/>
                </a:solidFill>
                <a:latin typeface="Consolas" panose="020B0609020204030204" pitchFamily="49" charset="0"/>
              </a:rPr>
              <a:t> </a:t>
            </a:r>
            <a:r>
              <a:rPr lang="en-US" sz="1632" dirty="0">
                <a:solidFill>
                  <a:srgbClr val="4070A0"/>
                </a:solidFill>
                <a:latin typeface="Consolas" panose="020B0609020204030204" pitchFamily="49" charset="0"/>
              </a:rPr>
              <a:t>"data:;base64,"</a:t>
            </a:r>
            <a:r>
              <a:rPr lang="en-US" sz="1632" dirty="0">
                <a:latin typeface="Consolas" panose="020B0609020204030204" pitchFamily="49" charset="0"/>
              </a:rPr>
              <a:t> + base64.b64encode(image.read()).decode(</a:t>
            </a:r>
            <a:r>
              <a:rPr lang="en-US" sz="1632" dirty="0">
                <a:solidFill>
                  <a:srgbClr val="4070A0"/>
                </a:solidFill>
                <a:latin typeface="Consolas" panose="020B0609020204030204" pitchFamily="49" charset="0"/>
              </a:rPr>
              <a:t>"utf-8"</a:t>
            </a:r>
            <a:r>
              <a:rPr lang="en-US" sz="1632" dirty="0">
                <a:latin typeface="Consolas" panose="020B0609020204030204" pitchFamily="49" charset="0"/>
              </a:rPr>
              <a:t>)</a:t>
            </a:r>
          </a:p>
          <a:p>
            <a:pPr marL="233149" lvl="1"/>
            <a:endParaRPr lang="en-US" sz="1632" dirty="0">
              <a:latin typeface="Consolas" panose="020B0609020204030204" pitchFamily="49" charset="0"/>
            </a:endParaRPr>
          </a:p>
          <a:p>
            <a:pPr marL="233149" lvl="1"/>
            <a:r>
              <a:rPr lang="en-US" sz="1632" dirty="0">
                <a:latin typeface="Consolas" panose="020B0609020204030204" pitchFamily="49" charset="0"/>
              </a:rPr>
              <a:t>    </a:t>
            </a:r>
            <a:r>
              <a:rPr lang="en-US" sz="1632" b="1" dirty="0">
                <a:solidFill>
                  <a:srgbClr val="007020"/>
                </a:solidFill>
                <a:latin typeface="Consolas" panose="020B0609020204030204" pitchFamily="49" charset="0"/>
              </a:rPr>
              <a:t>else</a:t>
            </a:r>
            <a:r>
              <a:rPr lang="en-US" sz="1632" dirty="0">
                <a:latin typeface="Consolas" panose="020B0609020204030204" pitchFamily="49" charset="0"/>
              </a:rPr>
              <a:t>:</a:t>
            </a:r>
          </a:p>
          <a:p>
            <a:pPr marL="233149" lvl="1"/>
            <a:r>
              <a:rPr lang="en-US" sz="1632" dirty="0">
                <a:latin typeface="Consolas" panose="020B0609020204030204" pitchFamily="49" charset="0"/>
              </a:rPr>
              <a:t>        </a:t>
            </a:r>
            <a:r>
              <a:rPr lang="en-US" sz="1632" i="1" dirty="0">
                <a:solidFill>
                  <a:srgbClr val="60A0B0"/>
                </a:solidFill>
                <a:latin typeface="Consolas" panose="020B0609020204030204" pitchFamily="49" charset="0"/>
              </a:rPr>
              <a:t># Display a placeholder image</a:t>
            </a:r>
            <a:endParaRPr lang="en-US" sz="1836" i="1" dirty="0">
              <a:solidFill>
                <a:srgbClr val="60A0B0"/>
              </a:solidFill>
              <a:latin typeface="Consolas" panose="020B0609020204030204" pitchFamily="49" charset="0"/>
            </a:endParaRPr>
          </a:p>
          <a:p>
            <a:pPr marL="233149" lvl="1"/>
            <a:r>
              <a:rPr lang="en-US" sz="1632" dirty="0">
                <a:latin typeface="Consolas" panose="020B0609020204030204" pitchFamily="49" charset="0"/>
              </a:rPr>
              <a:t>        uri =</a:t>
            </a:r>
            <a:r>
              <a:rPr lang="en-US" sz="1632" dirty="0">
                <a:solidFill>
                  <a:schemeClr val="bg1"/>
                </a:solidFill>
                <a:latin typeface="Consolas" panose="020B0609020204030204" pitchFamily="49" charset="0"/>
              </a:rPr>
              <a:t> </a:t>
            </a:r>
            <a:r>
              <a:rPr lang="en-US" sz="1632" dirty="0">
                <a:solidFill>
                  <a:srgbClr val="4070A0"/>
                </a:solidFill>
                <a:latin typeface="Consolas" panose="020B0609020204030204" pitchFamily="49" charset="0"/>
              </a:rPr>
              <a:t>"/static/placeholder.png"</a:t>
            </a:r>
          </a:p>
          <a:p>
            <a:pPr marL="233149" lvl="1"/>
            <a:endParaRPr lang="en-US" sz="1632" dirty="0">
              <a:latin typeface="Consolas" panose="020B0609020204030204" pitchFamily="49" charset="0"/>
            </a:endParaRPr>
          </a:p>
          <a:p>
            <a:pPr marL="233149" lvl="1"/>
            <a:r>
              <a:rPr lang="en-US" sz="1632" dirty="0">
                <a:latin typeface="Consolas" panose="020B0609020204030204" pitchFamily="49" charset="0"/>
              </a:rPr>
              <a:t>    </a:t>
            </a:r>
            <a:r>
              <a:rPr lang="en-US" sz="1632" b="1" dirty="0">
                <a:solidFill>
                  <a:srgbClr val="007020"/>
                </a:solidFill>
                <a:latin typeface="Consolas" panose="020B0609020204030204" pitchFamily="49" charset="0"/>
              </a:rPr>
              <a:t>return</a:t>
            </a:r>
            <a:r>
              <a:rPr lang="en-US" sz="1632" dirty="0">
                <a:latin typeface="Consolas" panose="020B0609020204030204" pitchFamily="49" charset="0"/>
              </a:rPr>
              <a:t> render_template(</a:t>
            </a:r>
            <a:r>
              <a:rPr lang="en-US" sz="1632" dirty="0">
                <a:solidFill>
                  <a:srgbClr val="4070A0"/>
                </a:solidFill>
                <a:latin typeface="Consolas" panose="020B0609020204030204" pitchFamily="49" charset="0"/>
              </a:rPr>
              <a:t>"index.html"</a:t>
            </a:r>
            <a:r>
              <a:rPr lang="en-US" sz="1632" dirty="0">
                <a:latin typeface="Consolas" panose="020B0609020204030204" pitchFamily="49" charset="0"/>
              </a:rPr>
              <a:t>, image_uri=uri)</a:t>
            </a:r>
          </a:p>
        </p:txBody>
      </p:sp>
    </p:spTree>
    <p:extLst>
      <p:ext uri="{BB962C8B-B14F-4D97-AF65-F5344CB8AC3E}">
        <p14:creationId xmlns:p14="http://schemas.microsoft.com/office/powerpoint/2010/main" val="15164263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4EBE462-1A56-5B4F-9320-F1A0687CF839}"/>
              </a:ext>
            </a:extLst>
          </p:cNvPr>
          <p:cNvSpPr>
            <a:spLocks noGrp="1"/>
          </p:cNvSpPr>
          <p:nvPr>
            <p:ph sz="quarter" idx="10"/>
          </p:nvPr>
        </p:nvSpPr>
        <p:spPr>
          <a:xfrm>
            <a:off x="600855" y="1331326"/>
            <a:ext cx="11238194" cy="3833742"/>
          </a:xfrm>
        </p:spPr>
        <p:txBody>
          <a:bodyPr/>
          <a:lstStyle/>
          <a:p>
            <a:pPr>
              <a:spcAft>
                <a:spcPts val="816"/>
              </a:spcAft>
            </a:pPr>
            <a:r>
              <a:rPr lang="en-US" dirty="0"/>
              <a:t>Replace </a:t>
            </a:r>
            <a:r>
              <a:rPr lang="en-US" dirty="0">
                <a:latin typeface="Consolas" panose="020B0609020204030204" pitchFamily="49" charset="0"/>
              </a:rPr>
              <a:t>/static/placeholder.png</a:t>
            </a:r>
            <a:r>
              <a:rPr lang="en-US" dirty="0"/>
              <a:t> on that line with </a:t>
            </a:r>
            <a:r>
              <a:rPr lang="en-US" dirty="0">
                <a:latin typeface="Consolas" panose="020B0609020204030204" pitchFamily="49" charset="0"/>
              </a:rPr>
              <a:t>{{ image_uri }}</a:t>
            </a:r>
            <a:r>
              <a:rPr lang="en-US" dirty="0"/>
              <a:t> in </a:t>
            </a:r>
            <a:r>
              <a:rPr lang="en-US" b="1" dirty="0"/>
              <a:t>index.html</a:t>
            </a:r>
            <a:r>
              <a:rPr lang="en-US" dirty="0"/>
              <a:t>:</a:t>
            </a:r>
          </a:p>
          <a:p>
            <a:pPr marL="0" indent="0">
              <a:spcBef>
                <a:spcPts val="2040"/>
              </a:spcBef>
              <a:spcAft>
                <a:spcPts val="816"/>
              </a:spcAft>
              <a:buNone/>
            </a:pPr>
            <a:endParaRPr lang="en-US" sz="2448" dirty="0"/>
          </a:p>
          <a:p>
            <a:pPr>
              <a:lnSpc>
                <a:spcPct val="200000"/>
              </a:lnSpc>
              <a:spcBef>
                <a:spcPts val="2040"/>
              </a:spcBef>
              <a:spcAft>
                <a:spcPts val="816"/>
              </a:spcAft>
            </a:pPr>
            <a:r>
              <a:rPr lang="en-US" sz="2448" dirty="0"/>
              <a:t>When the page is first requested, image_uri points to the placeholder image.</a:t>
            </a:r>
          </a:p>
          <a:p>
            <a:pPr>
              <a:spcBef>
                <a:spcPts val="0"/>
              </a:spcBef>
              <a:spcAft>
                <a:spcPts val="816"/>
              </a:spcAft>
            </a:pPr>
            <a:r>
              <a:rPr lang="en-US" sz="2448" dirty="0"/>
              <a:t>When the page is requested again because an image was uploaded, image_uri holds the data URI created from the image.</a:t>
            </a:r>
          </a:p>
          <a:p>
            <a:pPr>
              <a:spcBef>
                <a:spcPts val="0"/>
              </a:spcBef>
              <a:spcAft>
                <a:spcPts val="816"/>
              </a:spcAft>
            </a:pPr>
            <a:r>
              <a:rPr lang="en-US" sz="2448" dirty="0"/>
              <a:t>Consequently, when the user uploads a photo, the photo replaces the placeholder image on the page.</a:t>
            </a:r>
          </a:p>
        </p:txBody>
      </p:sp>
      <p:sp>
        <p:nvSpPr>
          <p:cNvPr id="7" name="Rectangle: Rounded Corners 6">
            <a:extLst>
              <a:ext uri="{FF2B5EF4-FFF2-40B4-BE49-F238E27FC236}">
                <a16:creationId xmlns:a16="http://schemas.microsoft.com/office/drawing/2014/main" id="{8A1A669A-02A7-42D9-A949-771CB0D6CA23}"/>
              </a:ext>
            </a:extLst>
          </p:cNvPr>
          <p:cNvSpPr/>
          <p:nvPr/>
        </p:nvSpPr>
        <p:spPr bwMode="auto">
          <a:xfrm>
            <a:off x="659921" y="1954762"/>
            <a:ext cx="6560001" cy="755409"/>
          </a:xfrm>
          <a:prstGeom prst="roundRect">
            <a:avLst>
              <a:gd name="adj" fmla="val 137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489DF5D-B9E0-42EA-878F-B0A9460E8A5B}"/>
              </a:ext>
            </a:extLst>
          </p:cNvPr>
          <p:cNvSpPr>
            <a:spLocks noGrp="1"/>
          </p:cNvSpPr>
          <p:nvPr>
            <p:ph type="title"/>
          </p:nvPr>
        </p:nvSpPr>
        <p:spPr/>
        <p:txBody>
          <a:bodyPr/>
          <a:lstStyle/>
          <a:p>
            <a:r>
              <a:rPr lang="en-US" dirty="0"/>
              <a:t>Create a site that supports photo uploads</a:t>
            </a:r>
          </a:p>
        </p:txBody>
      </p:sp>
      <p:sp>
        <p:nvSpPr>
          <p:cNvPr id="5" name="Rectangle 4">
            <a:extLst>
              <a:ext uri="{FF2B5EF4-FFF2-40B4-BE49-F238E27FC236}">
                <a16:creationId xmlns:a16="http://schemas.microsoft.com/office/drawing/2014/main" id="{79C1FD2B-6022-AF43-BCE1-319ECDB5FAED}"/>
              </a:ext>
            </a:extLst>
          </p:cNvPr>
          <p:cNvSpPr/>
          <p:nvPr/>
        </p:nvSpPr>
        <p:spPr>
          <a:xfrm>
            <a:off x="584619" y="2124354"/>
            <a:ext cx="7386218" cy="382308"/>
          </a:xfrm>
          <a:prstGeom prst="rect">
            <a:avLst/>
          </a:prstGeom>
        </p:spPr>
        <p:txBody>
          <a:bodyPr wrap="square">
            <a:spAutoFit/>
          </a:bodyPr>
          <a:lstStyle/>
          <a:p>
            <a:pPr marL="233149" lvl="1"/>
            <a:r>
              <a:rPr lang="en-US" sz="1836" b="1" dirty="0">
                <a:solidFill>
                  <a:srgbClr val="007020"/>
                </a:solidFill>
                <a:latin typeface="Consolas" panose="020B0609020204030204" pitchFamily="49" charset="0"/>
              </a:rPr>
              <a:t>&lt;img </a:t>
            </a:r>
            <a:r>
              <a:rPr lang="en-US" sz="1836" dirty="0">
                <a:solidFill>
                  <a:srgbClr val="007020"/>
                </a:solidFill>
                <a:latin typeface="Consolas" panose="020B0609020204030204" pitchFamily="49" charset="0"/>
              </a:rPr>
              <a:t>id=</a:t>
            </a:r>
            <a:r>
              <a:rPr lang="en-US" sz="1836" dirty="0">
                <a:solidFill>
                  <a:srgbClr val="4070A0"/>
                </a:solidFill>
                <a:latin typeface="Consolas" panose="020B0609020204030204" pitchFamily="49" charset="0"/>
              </a:rPr>
              <a:t>"uploaded-image"</a:t>
            </a:r>
            <a:r>
              <a:rPr lang="en-US" sz="1836" dirty="0">
                <a:latin typeface="Consolas" panose="020B0609020204030204" pitchFamily="49" charset="0"/>
              </a:rPr>
              <a:t> </a:t>
            </a:r>
            <a:r>
              <a:rPr lang="en-US" sz="1836" dirty="0">
                <a:solidFill>
                  <a:srgbClr val="007020"/>
                </a:solidFill>
                <a:latin typeface="Consolas" panose="020B0609020204030204" pitchFamily="49" charset="0"/>
              </a:rPr>
              <a:t>src=</a:t>
            </a:r>
            <a:r>
              <a:rPr lang="en-US" sz="1836" dirty="0">
                <a:solidFill>
                  <a:srgbClr val="4070A0"/>
                </a:solidFill>
                <a:latin typeface="Consolas" panose="020B0609020204030204" pitchFamily="49" charset="0"/>
              </a:rPr>
              <a:t>"{{ image_uri }}"</a:t>
            </a:r>
            <a:r>
              <a:rPr lang="en-US" sz="1836" b="1" dirty="0">
                <a:solidFill>
                  <a:srgbClr val="007020"/>
                </a:solidFill>
                <a:latin typeface="Consolas" panose="020B0609020204030204" pitchFamily="49" charset="0"/>
              </a:rPr>
              <a:t>&gt;</a:t>
            </a:r>
          </a:p>
        </p:txBody>
      </p:sp>
    </p:spTree>
    <p:extLst>
      <p:ext uri="{BB962C8B-B14F-4D97-AF65-F5344CB8AC3E}">
        <p14:creationId xmlns:p14="http://schemas.microsoft.com/office/powerpoint/2010/main" val="12333913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4D395-768C-405E-BE9F-58D5235BCD27}"/>
              </a:ext>
            </a:extLst>
          </p:cNvPr>
          <p:cNvSpPr>
            <a:spLocks noGrp="1"/>
          </p:cNvSpPr>
          <p:nvPr>
            <p:ph type="title"/>
          </p:nvPr>
        </p:nvSpPr>
        <p:spPr/>
        <p:txBody>
          <a:bodyPr/>
          <a:lstStyle/>
          <a:p>
            <a:r>
              <a:rPr lang="en-US" dirty="0"/>
              <a:t>Create a site that supports photo uploads</a:t>
            </a:r>
          </a:p>
        </p:txBody>
      </p:sp>
      <p:pic>
        <p:nvPicPr>
          <p:cNvPr id="4" name="Picture" descr="Contoso Travel showing an uploaded photo">
            <a:extLst>
              <a:ext uri="{FF2B5EF4-FFF2-40B4-BE49-F238E27FC236}">
                <a16:creationId xmlns:a16="http://schemas.microsoft.com/office/drawing/2014/main" id="{BEFD19BE-0E4F-412E-B798-2A1D62A20EB0}"/>
              </a:ext>
            </a:extLst>
          </p:cNvPr>
          <p:cNvPicPr>
            <a:picLocks noGrp="1"/>
          </p:cNvPicPr>
          <p:nvPr>
            <p:ph sz="quarter" idx="10"/>
          </p:nvPr>
        </p:nvPicPr>
        <p:blipFill>
          <a:blip r:embed="rId3"/>
          <a:stretch>
            <a:fillRect/>
          </a:stretch>
        </p:blipFill>
        <p:spPr bwMode="auto">
          <a:xfrm>
            <a:off x="2948168" y="1970064"/>
            <a:ext cx="6539504" cy="4638731"/>
          </a:xfrm>
          <a:prstGeom prst="rect">
            <a:avLst/>
          </a:prstGeom>
          <a:noFill/>
          <a:ln w="9525">
            <a:noFill/>
            <a:headEnd/>
            <a:tailEnd/>
          </a:ln>
        </p:spPr>
      </p:pic>
      <p:sp>
        <p:nvSpPr>
          <p:cNvPr id="5" name="TextBox 4">
            <a:extLst>
              <a:ext uri="{FF2B5EF4-FFF2-40B4-BE49-F238E27FC236}">
                <a16:creationId xmlns:a16="http://schemas.microsoft.com/office/drawing/2014/main" id="{4432C3BF-C8F9-45AC-9CD3-0BE01611147D}"/>
              </a:ext>
            </a:extLst>
          </p:cNvPr>
          <p:cNvSpPr txBox="1"/>
          <p:nvPr/>
        </p:nvSpPr>
        <p:spPr>
          <a:xfrm>
            <a:off x="600856" y="1303457"/>
            <a:ext cx="8307583"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Upload a photo from your file system:</a:t>
            </a:r>
          </a:p>
        </p:txBody>
      </p:sp>
    </p:spTree>
    <p:extLst>
      <p:ext uri="{BB962C8B-B14F-4D97-AF65-F5344CB8AC3E}">
        <p14:creationId xmlns:p14="http://schemas.microsoft.com/office/powerpoint/2010/main" val="190579745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DDA568B-0E70-D941-8E8B-43FC041C36BA}"/>
              </a:ext>
            </a:extLst>
          </p:cNvPr>
          <p:cNvPicPr>
            <a:picLocks noChangeAspect="1"/>
          </p:cNvPicPr>
          <p:nvPr/>
        </p:nvPicPr>
        <p:blipFill>
          <a:blip r:embed="rId3"/>
          <a:stretch>
            <a:fillRect/>
          </a:stretch>
        </p:blipFill>
        <p:spPr>
          <a:xfrm>
            <a:off x="1943636" y="3428682"/>
            <a:ext cx="1358900" cy="1101216"/>
          </a:xfrm>
          <a:prstGeom prst="rect">
            <a:avLst/>
          </a:prstGeom>
        </p:spPr>
      </p:pic>
      <p:pic>
        <p:nvPicPr>
          <p:cNvPr id="31" name="Picture 30">
            <a:extLst>
              <a:ext uri="{FF2B5EF4-FFF2-40B4-BE49-F238E27FC236}">
                <a16:creationId xmlns:a16="http://schemas.microsoft.com/office/drawing/2014/main" id="{B0C6FDFE-11F7-D64B-B6D6-9BA1977948A9}"/>
              </a:ext>
            </a:extLst>
          </p:cNvPr>
          <p:cNvPicPr>
            <a:picLocks noChangeAspect="1"/>
          </p:cNvPicPr>
          <p:nvPr/>
        </p:nvPicPr>
        <p:blipFill>
          <a:blip r:embed="rId4"/>
          <a:stretch>
            <a:fillRect/>
          </a:stretch>
        </p:blipFill>
        <p:spPr>
          <a:xfrm>
            <a:off x="1930935" y="2429355"/>
            <a:ext cx="1371600" cy="1101216"/>
          </a:xfrm>
          <a:prstGeom prst="rect">
            <a:avLst/>
          </a:prstGeom>
        </p:spPr>
      </p:pic>
      <p:pic>
        <p:nvPicPr>
          <p:cNvPr id="32" name="Picture 31">
            <a:extLst>
              <a:ext uri="{FF2B5EF4-FFF2-40B4-BE49-F238E27FC236}">
                <a16:creationId xmlns:a16="http://schemas.microsoft.com/office/drawing/2014/main" id="{E623E104-F168-0043-957F-97F7BE9C7E47}"/>
              </a:ext>
            </a:extLst>
          </p:cNvPr>
          <p:cNvPicPr>
            <a:picLocks noChangeAspect="1"/>
          </p:cNvPicPr>
          <p:nvPr/>
        </p:nvPicPr>
        <p:blipFill>
          <a:blip r:embed="rId3"/>
          <a:stretch>
            <a:fillRect/>
          </a:stretch>
        </p:blipFill>
        <p:spPr>
          <a:xfrm>
            <a:off x="1943636" y="4428009"/>
            <a:ext cx="1358900" cy="1101216"/>
          </a:xfrm>
          <a:prstGeom prst="rect">
            <a:avLst/>
          </a:prstGeom>
        </p:spPr>
      </p:pic>
      <p:pic>
        <p:nvPicPr>
          <p:cNvPr id="33" name="Picture 32">
            <a:extLst>
              <a:ext uri="{FF2B5EF4-FFF2-40B4-BE49-F238E27FC236}">
                <a16:creationId xmlns:a16="http://schemas.microsoft.com/office/drawing/2014/main" id="{5BB87DCF-A9D3-C544-B358-E4693DA81DC6}"/>
              </a:ext>
            </a:extLst>
          </p:cNvPr>
          <p:cNvPicPr>
            <a:picLocks noChangeAspect="1"/>
          </p:cNvPicPr>
          <p:nvPr/>
        </p:nvPicPr>
        <p:blipFill>
          <a:blip r:embed="rId3"/>
          <a:stretch>
            <a:fillRect/>
          </a:stretch>
        </p:blipFill>
        <p:spPr>
          <a:xfrm>
            <a:off x="1943636" y="5427336"/>
            <a:ext cx="1358900" cy="1101216"/>
          </a:xfrm>
          <a:prstGeom prst="rect">
            <a:avLst/>
          </a:prstGeom>
        </p:spPr>
      </p:pic>
      <p:sp>
        <p:nvSpPr>
          <p:cNvPr id="2" name="Title 1">
            <a:extLst>
              <a:ext uri="{FF2B5EF4-FFF2-40B4-BE49-F238E27FC236}">
                <a16:creationId xmlns:a16="http://schemas.microsoft.com/office/drawing/2014/main" id="{A2E902F7-6955-4117-9705-42FF1D4E28FC}"/>
              </a:ext>
            </a:extLst>
          </p:cNvPr>
          <p:cNvSpPr>
            <a:spLocks noGrp="1"/>
          </p:cNvSpPr>
          <p:nvPr>
            <p:ph type="title"/>
          </p:nvPr>
        </p:nvSpPr>
        <p:spPr>
          <a:xfrm>
            <a:off x="600855" y="466301"/>
            <a:ext cx="11237870" cy="1374452"/>
          </a:xfrm>
        </p:spPr>
        <p:txBody>
          <a:bodyPr/>
          <a:lstStyle/>
          <a:p>
            <a:r>
              <a:rPr lang="en-US" dirty="0"/>
              <a:t>Extract text from photos with </a:t>
            </a:r>
            <a:br>
              <a:rPr lang="en-US" dirty="0"/>
            </a:br>
            <a:r>
              <a:rPr lang="en-US" dirty="0"/>
              <a:t>Azure Cognitive Services</a:t>
            </a:r>
          </a:p>
        </p:txBody>
      </p:sp>
      <p:sp>
        <p:nvSpPr>
          <p:cNvPr id="6" name="TextBox 5">
            <a:extLst>
              <a:ext uri="{FF2B5EF4-FFF2-40B4-BE49-F238E27FC236}">
                <a16:creationId xmlns:a16="http://schemas.microsoft.com/office/drawing/2014/main" id="{1A6A5057-9BA4-43CC-BABF-79B97CCD777C}"/>
              </a:ext>
            </a:extLst>
          </p:cNvPr>
          <p:cNvSpPr txBox="1"/>
          <p:nvPr/>
        </p:nvSpPr>
        <p:spPr>
          <a:xfrm>
            <a:off x="731837" y="1937737"/>
            <a:ext cx="8307583"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From the command prompt:</a:t>
            </a:r>
          </a:p>
        </p:txBody>
      </p:sp>
      <p:sp>
        <p:nvSpPr>
          <p:cNvPr id="14" name="Rectangle 13">
            <a:extLst>
              <a:ext uri="{FF2B5EF4-FFF2-40B4-BE49-F238E27FC236}">
                <a16:creationId xmlns:a16="http://schemas.microsoft.com/office/drawing/2014/main" id="{BAE8404E-7CCE-8D4E-8939-71C05C00BA26}"/>
              </a:ext>
            </a:extLst>
          </p:cNvPr>
          <p:cNvSpPr/>
          <p:nvPr/>
        </p:nvSpPr>
        <p:spPr>
          <a:xfrm>
            <a:off x="1874837" y="2678693"/>
            <a:ext cx="1468738" cy="531812"/>
          </a:xfrm>
          <a:prstGeom prst="rect">
            <a:avLst/>
          </a:prstGeom>
        </p:spPr>
        <p:txBody>
          <a:bodyPr wrap="square">
            <a:spAutoFit/>
          </a:bodyPr>
          <a:lstStyle/>
          <a:p>
            <a:pPr lvl="0" algn="ctr"/>
            <a:r>
              <a:rPr lang="en-US" sz="1428" dirty="0">
                <a:solidFill>
                  <a:schemeClr val="bg1"/>
                </a:solidFill>
              </a:rPr>
              <a:t>Create resource</a:t>
            </a:r>
          </a:p>
          <a:p>
            <a:pPr lvl="0" algn="ctr"/>
            <a:r>
              <a:rPr lang="en-US" sz="1428" dirty="0">
                <a:solidFill>
                  <a:schemeClr val="bg1"/>
                </a:solidFill>
              </a:rPr>
              <a:t>group</a:t>
            </a:r>
          </a:p>
        </p:txBody>
      </p:sp>
      <p:sp>
        <p:nvSpPr>
          <p:cNvPr id="15" name="Rectangle 14">
            <a:extLst>
              <a:ext uri="{FF2B5EF4-FFF2-40B4-BE49-F238E27FC236}">
                <a16:creationId xmlns:a16="http://schemas.microsoft.com/office/drawing/2014/main" id="{00BCA5C4-ED02-294C-A202-2C2D9EE9B84A}"/>
              </a:ext>
            </a:extLst>
          </p:cNvPr>
          <p:cNvSpPr/>
          <p:nvPr/>
        </p:nvSpPr>
        <p:spPr>
          <a:xfrm>
            <a:off x="1951038" y="3725862"/>
            <a:ext cx="1351498" cy="542399"/>
          </a:xfrm>
          <a:prstGeom prst="rect">
            <a:avLst/>
          </a:prstGeom>
        </p:spPr>
        <p:txBody>
          <a:bodyPr wrap="square">
            <a:spAutoFit/>
          </a:bodyPr>
          <a:lstStyle/>
          <a:p>
            <a:pPr lvl="0" algn="ctr"/>
            <a:r>
              <a:rPr lang="en-US" sz="1428" dirty="0">
                <a:solidFill>
                  <a:schemeClr val="bg1"/>
                </a:solidFill>
              </a:rPr>
              <a:t>Place resource</a:t>
            </a:r>
          </a:p>
          <a:p>
            <a:pPr lvl="0" algn="ctr"/>
            <a:r>
              <a:rPr lang="en-US" sz="1428" dirty="0">
                <a:solidFill>
                  <a:schemeClr val="bg1"/>
                </a:solidFill>
              </a:rPr>
              <a:t>in group</a:t>
            </a:r>
          </a:p>
        </p:txBody>
      </p:sp>
      <p:sp>
        <p:nvSpPr>
          <p:cNvPr id="16" name="Rectangle 15">
            <a:extLst>
              <a:ext uri="{FF2B5EF4-FFF2-40B4-BE49-F238E27FC236}">
                <a16:creationId xmlns:a16="http://schemas.microsoft.com/office/drawing/2014/main" id="{4BE61FC9-DC32-4A41-99B6-591ECE4B5A41}"/>
              </a:ext>
            </a:extLst>
          </p:cNvPr>
          <p:cNvSpPr/>
          <p:nvPr/>
        </p:nvSpPr>
        <p:spPr>
          <a:xfrm>
            <a:off x="1951038" y="4716462"/>
            <a:ext cx="1351497" cy="542399"/>
          </a:xfrm>
          <a:prstGeom prst="rect">
            <a:avLst/>
          </a:prstGeom>
        </p:spPr>
        <p:txBody>
          <a:bodyPr wrap="square">
            <a:spAutoFit/>
          </a:bodyPr>
          <a:lstStyle/>
          <a:p>
            <a:pPr lvl="0" algn="ctr"/>
            <a:r>
              <a:rPr lang="en-US" sz="1428" dirty="0">
                <a:solidFill>
                  <a:schemeClr val="bg1"/>
                </a:solidFill>
              </a:rPr>
              <a:t>Obtain</a:t>
            </a:r>
          </a:p>
          <a:p>
            <a:pPr lvl="0" algn="ctr"/>
            <a:r>
              <a:rPr lang="en-US" sz="1428" dirty="0">
                <a:solidFill>
                  <a:schemeClr val="bg1"/>
                </a:solidFill>
              </a:rPr>
              <a:t>API key</a:t>
            </a:r>
          </a:p>
        </p:txBody>
      </p:sp>
      <p:sp>
        <p:nvSpPr>
          <p:cNvPr id="17" name="Rectangle 16">
            <a:extLst>
              <a:ext uri="{FF2B5EF4-FFF2-40B4-BE49-F238E27FC236}">
                <a16:creationId xmlns:a16="http://schemas.microsoft.com/office/drawing/2014/main" id="{127E17D5-C9AD-E045-AB2C-8169AC0B57C7}"/>
              </a:ext>
            </a:extLst>
          </p:cNvPr>
          <p:cNvSpPr/>
          <p:nvPr/>
        </p:nvSpPr>
        <p:spPr>
          <a:xfrm>
            <a:off x="1951571" y="5698063"/>
            <a:ext cx="1350963" cy="542399"/>
          </a:xfrm>
          <a:prstGeom prst="rect">
            <a:avLst/>
          </a:prstGeom>
        </p:spPr>
        <p:txBody>
          <a:bodyPr wrap="square">
            <a:spAutoFit/>
          </a:bodyPr>
          <a:lstStyle/>
          <a:p>
            <a:pPr lvl="0" algn="ctr"/>
            <a:r>
              <a:rPr lang="en-US" sz="1428" dirty="0">
                <a:solidFill>
                  <a:schemeClr val="bg1"/>
                </a:solidFill>
              </a:rPr>
              <a:t>Obtain</a:t>
            </a:r>
          </a:p>
          <a:p>
            <a:pPr lvl="0" algn="ctr"/>
            <a:r>
              <a:rPr lang="en-US" sz="1428" dirty="0">
                <a:solidFill>
                  <a:schemeClr val="bg1"/>
                </a:solidFill>
              </a:rPr>
              <a:t>Endpoint URL</a:t>
            </a:r>
          </a:p>
        </p:txBody>
      </p:sp>
      <p:sp>
        <p:nvSpPr>
          <p:cNvPr id="19" name="Rectangle 18">
            <a:extLst>
              <a:ext uri="{FF2B5EF4-FFF2-40B4-BE49-F238E27FC236}">
                <a16:creationId xmlns:a16="http://schemas.microsoft.com/office/drawing/2014/main" id="{1318F117-0B25-3143-A866-D0B3DD58AFFC}"/>
              </a:ext>
            </a:extLst>
          </p:cNvPr>
          <p:cNvSpPr/>
          <p:nvPr/>
        </p:nvSpPr>
        <p:spPr bwMode="auto">
          <a:xfrm>
            <a:off x="3393275" y="2407112"/>
            <a:ext cx="7102824" cy="958659"/>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2"/>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9AF4690-7D8E-344B-9E7E-7F5CAE81B3A6}"/>
              </a:ext>
            </a:extLst>
          </p:cNvPr>
          <p:cNvSpPr/>
          <p:nvPr/>
        </p:nvSpPr>
        <p:spPr bwMode="auto">
          <a:xfrm>
            <a:off x="3393275" y="3413853"/>
            <a:ext cx="7102824" cy="958659"/>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2"/>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F683DC9-A790-B348-A9B9-2D6B73611EB6}"/>
              </a:ext>
            </a:extLst>
          </p:cNvPr>
          <p:cNvSpPr/>
          <p:nvPr/>
        </p:nvSpPr>
        <p:spPr bwMode="auto">
          <a:xfrm>
            <a:off x="3393275" y="4420595"/>
            <a:ext cx="7102824" cy="958659"/>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2"/>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EC6C02A-1334-3949-BC2C-AA46BE1ACA69}"/>
              </a:ext>
            </a:extLst>
          </p:cNvPr>
          <p:cNvSpPr/>
          <p:nvPr/>
        </p:nvSpPr>
        <p:spPr bwMode="auto">
          <a:xfrm>
            <a:off x="3393275" y="5427336"/>
            <a:ext cx="7102824" cy="958659"/>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bg2"/>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ECD2E98D-A93E-B14E-B630-767744D048D2}"/>
              </a:ext>
            </a:extLst>
          </p:cNvPr>
          <p:cNvSpPr/>
          <p:nvPr/>
        </p:nvSpPr>
        <p:spPr>
          <a:xfrm>
            <a:off x="3535928" y="2747938"/>
            <a:ext cx="6217355" cy="286306"/>
          </a:xfrm>
          <a:prstGeom prst="rect">
            <a:avLst/>
          </a:prstGeom>
        </p:spPr>
        <p:txBody>
          <a:bodyPr>
            <a:spAutoFit/>
          </a:bodyPr>
          <a:lstStyle/>
          <a:p>
            <a:pPr lvl="0">
              <a:buNone/>
            </a:pPr>
            <a:r>
              <a:rPr lang="en-US" sz="1224" dirty="0">
                <a:latin typeface="Consolas" panose="020B0609020204030204" pitchFamily="49" charset="0"/>
              </a:rPr>
              <a:t>az group create  --name contoso-travel-rg --location northcentralus</a:t>
            </a:r>
          </a:p>
        </p:txBody>
      </p:sp>
      <p:sp>
        <p:nvSpPr>
          <p:cNvPr id="25" name="Rectangle 24">
            <a:extLst>
              <a:ext uri="{FF2B5EF4-FFF2-40B4-BE49-F238E27FC236}">
                <a16:creationId xmlns:a16="http://schemas.microsoft.com/office/drawing/2014/main" id="{7EAFF86E-C268-F44B-9DD2-5D2AB1187C16}"/>
              </a:ext>
            </a:extLst>
          </p:cNvPr>
          <p:cNvSpPr/>
          <p:nvPr/>
        </p:nvSpPr>
        <p:spPr>
          <a:xfrm>
            <a:off x="3535928" y="3558551"/>
            <a:ext cx="6960172" cy="627223"/>
          </a:xfrm>
          <a:prstGeom prst="rect">
            <a:avLst/>
          </a:prstGeom>
        </p:spPr>
        <p:txBody>
          <a:bodyPr wrap="square">
            <a:spAutoFit/>
          </a:bodyPr>
          <a:lstStyle/>
          <a:p>
            <a:pPr lvl="0">
              <a:lnSpc>
                <a:spcPct val="150000"/>
              </a:lnSpc>
            </a:pPr>
            <a:r>
              <a:rPr lang="en-US" sz="1224" dirty="0">
                <a:latin typeface="Consolas" panose="020B0609020204030204" pitchFamily="49" charset="0"/>
              </a:rPr>
              <a:t>az cognitiveservices account create --resource-group contoso-travel-rg --name </a:t>
            </a:r>
            <a:br>
              <a:rPr lang="en-US" sz="1224" dirty="0">
                <a:latin typeface="Consolas" panose="020B0609020204030204" pitchFamily="49" charset="0"/>
              </a:rPr>
            </a:br>
            <a:r>
              <a:rPr lang="en-US" sz="1224" dirty="0">
                <a:latin typeface="Consolas" panose="020B0609020204030204" pitchFamily="49" charset="0"/>
              </a:rPr>
              <a:t>computer-vision --location northcentralus --kind ComputerVision --sku F0 --yes</a:t>
            </a:r>
          </a:p>
        </p:txBody>
      </p:sp>
      <p:sp>
        <p:nvSpPr>
          <p:cNvPr id="26" name="Rectangle 25">
            <a:extLst>
              <a:ext uri="{FF2B5EF4-FFF2-40B4-BE49-F238E27FC236}">
                <a16:creationId xmlns:a16="http://schemas.microsoft.com/office/drawing/2014/main" id="{47859598-6FB3-EC4A-8F15-DDC70CC90593}"/>
              </a:ext>
            </a:extLst>
          </p:cNvPr>
          <p:cNvSpPr/>
          <p:nvPr/>
        </p:nvSpPr>
        <p:spPr>
          <a:xfrm>
            <a:off x="3535928" y="4598014"/>
            <a:ext cx="6217355" cy="639709"/>
          </a:xfrm>
          <a:prstGeom prst="rect">
            <a:avLst/>
          </a:prstGeom>
        </p:spPr>
        <p:txBody>
          <a:bodyPr>
            <a:spAutoFit/>
          </a:bodyPr>
          <a:lstStyle/>
          <a:p>
            <a:pPr lvl="0">
              <a:lnSpc>
                <a:spcPct val="150000"/>
              </a:lnSpc>
            </a:pPr>
            <a:r>
              <a:rPr lang="en-US" sz="1224" dirty="0">
                <a:latin typeface="Consolas" panose="020B0609020204030204" pitchFamily="49" charset="0"/>
              </a:rPr>
              <a:t>az cognitiveservices account keys list --resource-group contoso-travel-rg --name computer-vision --query key1 --output tsv</a:t>
            </a:r>
          </a:p>
        </p:txBody>
      </p:sp>
      <p:sp>
        <p:nvSpPr>
          <p:cNvPr id="27" name="Rectangle 26">
            <a:extLst>
              <a:ext uri="{FF2B5EF4-FFF2-40B4-BE49-F238E27FC236}">
                <a16:creationId xmlns:a16="http://schemas.microsoft.com/office/drawing/2014/main" id="{45A85454-C657-DF41-8C0A-E1D98301B0A6}"/>
              </a:ext>
            </a:extLst>
          </p:cNvPr>
          <p:cNvSpPr/>
          <p:nvPr/>
        </p:nvSpPr>
        <p:spPr>
          <a:xfrm>
            <a:off x="3535928" y="5589103"/>
            <a:ext cx="6217355" cy="639709"/>
          </a:xfrm>
          <a:prstGeom prst="rect">
            <a:avLst/>
          </a:prstGeom>
        </p:spPr>
        <p:txBody>
          <a:bodyPr>
            <a:spAutoFit/>
          </a:bodyPr>
          <a:lstStyle/>
          <a:p>
            <a:pPr lvl="0">
              <a:lnSpc>
                <a:spcPct val="150000"/>
              </a:lnSpc>
            </a:pPr>
            <a:r>
              <a:rPr lang="en-US" sz="1224" dirty="0">
                <a:latin typeface="Consolas" panose="020B0609020204030204" pitchFamily="49" charset="0"/>
              </a:rPr>
              <a:t>az cognitiveservices account keys list --resource-group contoso-travel-rg --name computer-vision --query endpoint --output tsv </a:t>
            </a:r>
          </a:p>
        </p:txBody>
      </p:sp>
      <p:sp>
        <p:nvSpPr>
          <p:cNvPr id="29" name="TextBox 28">
            <a:extLst>
              <a:ext uri="{FF2B5EF4-FFF2-40B4-BE49-F238E27FC236}">
                <a16:creationId xmlns:a16="http://schemas.microsoft.com/office/drawing/2014/main" id="{58722A39-0276-F740-96DB-02ABC326EA37}"/>
              </a:ext>
            </a:extLst>
          </p:cNvPr>
          <p:cNvSpPr txBox="1"/>
          <p:nvPr/>
        </p:nvSpPr>
        <p:spPr>
          <a:xfrm>
            <a:off x="5608637" y="6382539"/>
            <a:ext cx="6361809" cy="46534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lIns="186521" tIns="93260" rIns="186521" bIns="93260" rtlCol="0">
            <a:spAutoFit/>
          </a:bodyPr>
          <a:lstStyle/>
          <a:p>
            <a:pPr algn="l"/>
            <a:r>
              <a:rPr lang="en-US" dirty="0">
                <a:gradFill>
                  <a:gsLst>
                    <a:gs pos="2917">
                      <a:schemeClr val="tx1"/>
                    </a:gs>
                    <a:gs pos="30000">
                      <a:schemeClr val="tx1"/>
                    </a:gs>
                  </a:gsLst>
                  <a:lin ang="5400000" scaled="0"/>
                </a:gradFill>
              </a:rPr>
              <a:t>Be sure to save your API key and endpoint URL to use later.</a:t>
            </a:r>
          </a:p>
        </p:txBody>
      </p:sp>
    </p:spTree>
    <p:extLst>
      <p:ext uri="{BB962C8B-B14F-4D97-AF65-F5344CB8AC3E}">
        <p14:creationId xmlns:p14="http://schemas.microsoft.com/office/powerpoint/2010/main" val="160731351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E651271-4036-4729-86E3-711AEE6EAD03}"/>
              </a:ext>
            </a:extLst>
          </p:cNvPr>
          <p:cNvSpPr/>
          <p:nvPr/>
        </p:nvSpPr>
        <p:spPr bwMode="auto">
          <a:xfrm>
            <a:off x="771834" y="5554662"/>
            <a:ext cx="6678361" cy="1044516"/>
          </a:xfrm>
          <a:prstGeom prst="roundRect">
            <a:avLst>
              <a:gd name="adj" fmla="val 131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432B7D00-4C3B-419B-8A45-BBC8B1FD957D}"/>
              </a:ext>
            </a:extLst>
          </p:cNvPr>
          <p:cNvSpPr>
            <a:spLocks noGrp="1"/>
          </p:cNvSpPr>
          <p:nvPr>
            <p:ph sz="quarter" idx="10"/>
          </p:nvPr>
        </p:nvSpPr>
        <p:spPr>
          <a:xfrm>
            <a:off x="596712" y="2079889"/>
            <a:ext cx="11238194" cy="3443635"/>
          </a:xfrm>
        </p:spPr>
        <p:txBody>
          <a:bodyPr/>
          <a:lstStyle/>
          <a:p>
            <a:pPr marL="0" indent="0">
              <a:spcAft>
                <a:spcPts val="816"/>
              </a:spcAft>
              <a:buNone/>
            </a:pPr>
            <a:r>
              <a:rPr lang="en-US" dirty="0"/>
              <a:t>Modify the site to use the Computer Vision API</a:t>
            </a:r>
          </a:p>
          <a:p>
            <a:pPr>
              <a:spcAft>
                <a:spcPts val="816"/>
              </a:spcAft>
            </a:pPr>
            <a:r>
              <a:rPr lang="en-US" dirty="0"/>
              <a:t>Make changes to </a:t>
            </a:r>
            <a:r>
              <a:rPr lang="en-US" b="1" dirty="0"/>
              <a:t>app.py </a:t>
            </a:r>
            <a:r>
              <a:rPr lang="en-US" dirty="0"/>
              <a:t>and </a:t>
            </a:r>
            <a:r>
              <a:rPr lang="en-US" b="1" dirty="0"/>
              <a:t>index.html </a:t>
            </a:r>
            <a:r>
              <a:rPr lang="en-US" dirty="0"/>
              <a:t>specified in your manual.</a:t>
            </a:r>
          </a:p>
          <a:p>
            <a:pPr>
              <a:spcAft>
                <a:spcPts val="816"/>
              </a:spcAft>
            </a:pPr>
            <a:r>
              <a:rPr lang="en-US" dirty="0"/>
              <a:t>Create environment variables containing your API key and endpoint URL:</a:t>
            </a:r>
          </a:p>
          <a:p>
            <a:pPr marL="233149" lvl="1" indent="0">
              <a:spcAft>
                <a:spcPts val="816"/>
              </a:spcAft>
              <a:buNone/>
            </a:pPr>
            <a:r>
              <a:rPr lang="en-US" b="1" dirty="0"/>
              <a:t>Windows</a:t>
            </a:r>
          </a:p>
          <a:p>
            <a:pPr marL="233149" lvl="1" indent="0">
              <a:spcAft>
                <a:spcPts val="816"/>
              </a:spcAft>
              <a:buNone/>
            </a:pPr>
            <a:endParaRPr lang="en-US" b="1" dirty="0"/>
          </a:p>
          <a:p>
            <a:pPr marL="233149" lvl="1" indent="0">
              <a:spcAft>
                <a:spcPts val="816"/>
              </a:spcAft>
              <a:buNone/>
            </a:pPr>
            <a:endParaRPr lang="en-US" b="1" dirty="0"/>
          </a:p>
          <a:p>
            <a:pPr marL="233149" lvl="1" indent="0">
              <a:lnSpc>
                <a:spcPct val="200000"/>
              </a:lnSpc>
              <a:spcAft>
                <a:spcPts val="816"/>
              </a:spcAft>
              <a:buNone/>
            </a:pPr>
            <a:r>
              <a:rPr lang="en-US" b="1" dirty="0"/>
              <a:t>macOS/Linux</a:t>
            </a:r>
          </a:p>
        </p:txBody>
      </p:sp>
      <p:sp>
        <p:nvSpPr>
          <p:cNvPr id="8" name="Rectangle: Rounded Corners 7">
            <a:extLst>
              <a:ext uri="{FF2B5EF4-FFF2-40B4-BE49-F238E27FC236}">
                <a16:creationId xmlns:a16="http://schemas.microsoft.com/office/drawing/2014/main" id="{C46C09E8-B9EE-4456-BB37-D82D7F892C4B}"/>
              </a:ext>
            </a:extLst>
          </p:cNvPr>
          <p:cNvSpPr/>
          <p:nvPr/>
        </p:nvSpPr>
        <p:spPr bwMode="auto">
          <a:xfrm>
            <a:off x="771833" y="3926955"/>
            <a:ext cx="6678360" cy="1044516"/>
          </a:xfrm>
          <a:prstGeom prst="roundRect">
            <a:avLst>
              <a:gd name="adj" fmla="val 131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489DF5D-B9E0-42EA-878F-B0A9460E8A5B}"/>
              </a:ext>
            </a:extLst>
          </p:cNvPr>
          <p:cNvSpPr>
            <a:spLocks noGrp="1"/>
          </p:cNvSpPr>
          <p:nvPr>
            <p:ph type="title"/>
          </p:nvPr>
        </p:nvSpPr>
        <p:spPr>
          <a:xfrm>
            <a:off x="365760" y="365759"/>
            <a:ext cx="11704320" cy="1490331"/>
          </a:xfrm>
        </p:spPr>
        <p:txBody>
          <a:bodyPr/>
          <a:lstStyle/>
          <a:p>
            <a:r>
              <a:rPr lang="en-US" dirty="0"/>
              <a:t>Extract text from photos with </a:t>
            </a:r>
            <a:br>
              <a:rPr lang="en-US" dirty="0"/>
            </a:br>
            <a:r>
              <a:rPr lang="en-US" dirty="0"/>
              <a:t>Azure Cognitive Services</a:t>
            </a:r>
          </a:p>
        </p:txBody>
      </p:sp>
      <p:sp>
        <p:nvSpPr>
          <p:cNvPr id="11" name="Rectangle 10">
            <a:extLst>
              <a:ext uri="{FF2B5EF4-FFF2-40B4-BE49-F238E27FC236}">
                <a16:creationId xmlns:a16="http://schemas.microsoft.com/office/drawing/2014/main" id="{F0AED3A7-06C3-A741-BE7F-379382C35DF3}"/>
              </a:ext>
            </a:extLst>
          </p:cNvPr>
          <p:cNvSpPr/>
          <p:nvPr/>
        </p:nvSpPr>
        <p:spPr>
          <a:xfrm>
            <a:off x="771833" y="4119616"/>
            <a:ext cx="6217356" cy="670445"/>
          </a:xfrm>
          <a:prstGeom prst="rect">
            <a:avLst/>
          </a:prstGeom>
        </p:spPr>
        <p:txBody>
          <a:bodyPr>
            <a:spAutoFit/>
          </a:bodyPr>
          <a:lstStyle/>
          <a:p>
            <a:pPr marL="233149" lvl="1">
              <a:spcAft>
                <a:spcPts val="816"/>
              </a:spcAft>
            </a:pPr>
            <a:r>
              <a:rPr lang="en-US" sz="1836" dirty="0">
                <a:latin typeface="Consolas" panose="020B0609020204030204" pitchFamily="49" charset="0"/>
              </a:rPr>
              <a:t>set VISION_KEY=computer_vision_api_key</a:t>
            </a:r>
            <a:br>
              <a:rPr lang="en-US" sz="1836" dirty="0">
                <a:latin typeface="Consolas" panose="020B0609020204030204" pitchFamily="49" charset="0"/>
              </a:rPr>
            </a:br>
            <a:r>
              <a:rPr lang="en-US" sz="1836" dirty="0">
                <a:latin typeface="Consolas" panose="020B0609020204030204" pitchFamily="49" charset="0"/>
              </a:rPr>
              <a:t>set VISION_ENDPOINT=computer_vision_endpoint</a:t>
            </a:r>
          </a:p>
        </p:txBody>
      </p:sp>
      <p:sp>
        <p:nvSpPr>
          <p:cNvPr id="12" name="Rectangle 11">
            <a:extLst>
              <a:ext uri="{FF2B5EF4-FFF2-40B4-BE49-F238E27FC236}">
                <a16:creationId xmlns:a16="http://schemas.microsoft.com/office/drawing/2014/main" id="{A62267AC-90E6-9443-9948-3BE5472A2C40}"/>
              </a:ext>
            </a:extLst>
          </p:cNvPr>
          <p:cNvSpPr/>
          <p:nvPr/>
        </p:nvSpPr>
        <p:spPr>
          <a:xfrm>
            <a:off x="771834" y="5747322"/>
            <a:ext cx="6528684" cy="657359"/>
          </a:xfrm>
          <a:prstGeom prst="rect">
            <a:avLst/>
          </a:prstGeom>
        </p:spPr>
        <p:txBody>
          <a:bodyPr wrap="square">
            <a:spAutoFit/>
          </a:bodyPr>
          <a:lstStyle/>
          <a:p>
            <a:pPr marL="233149" lvl="1">
              <a:spcAft>
                <a:spcPts val="816"/>
              </a:spcAft>
            </a:pPr>
            <a:r>
              <a:rPr lang="en-US" sz="1836" dirty="0">
                <a:latin typeface="Consolas" panose="020B0609020204030204" pitchFamily="49" charset="0"/>
              </a:rPr>
              <a:t>export VISION_KEY=computer_vision_api_key</a:t>
            </a:r>
            <a:br>
              <a:rPr lang="en-US" sz="1836" dirty="0">
                <a:latin typeface="Consolas" panose="020B0609020204030204" pitchFamily="49" charset="0"/>
              </a:rPr>
            </a:br>
            <a:r>
              <a:rPr lang="en-US" sz="1836" dirty="0">
                <a:latin typeface="Consolas" panose="020B0609020204030204" pitchFamily="49" charset="0"/>
              </a:rPr>
              <a:t>export VISION_ENDPOINT=computer_vision_endpoint</a:t>
            </a:r>
          </a:p>
        </p:txBody>
      </p:sp>
    </p:spTree>
    <p:extLst>
      <p:ext uri="{BB962C8B-B14F-4D97-AF65-F5344CB8AC3E}">
        <p14:creationId xmlns:p14="http://schemas.microsoft.com/office/powerpoint/2010/main" val="164863317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6121-4954-4CC1-8CCD-9A1016410C16}"/>
              </a:ext>
            </a:extLst>
          </p:cNvPr>
          <p:cNvSpPr>
            <a:spLocks noGrp="1"/>
          </p:cNvSpPr>
          <p:nvPr>
            <p:ph type="title"/>
          </p:nvPr>
        </p:nvSpPr>
        <p:spPr>
          <a:xfrm>
            <a:off x="365760" y="365760"/>
            <a:ext cx="11704320" cy="1378902"/>
          </a:xfrm>
        </p:spPr>
        <p:txBody>
          <a:bodyPr/>
          <a:lstStyle/>
          <a:p>
            <a:r>
              <a:rPr lang="en-US" dirty="0"/>
              <a:t>Extract text from photos with Azure </a:t>
            </a:r>
            <a:br>
              <a:rPr lang="en-US" dirty="0"/>
            </a:br>
            <a:r>
              <a:rPr lang="en-US" dirty="0"/>
              <a:t>Cognitive Services</a:t>
            </a:r>
          </a:p>
        </p:txBody>
      </p:sp>
      <p:pic>
        <p:nvPicPr>
          <p:cNvPr id="7" name="Picture" descr="Extracting text from a photo">
            <a:extLst>
              <a:ext uri="{FF2B5EF4-FFF2-40B4-BE49-F238E27FC236}">
                <a16:creationId xmlns:a16="http://schemas.microsoft.com/office/drawing/2014/main" id="{00949A33-44DB-4EBD-83CF-7385F32661DD}"/>
              </a:ext>
            </a:extLst>
          </p:cNvPr>
          <p:cNvPicPr>
            <a:picLocks noGrp="1"/>
          </p:cNvPicPr>
          <p:nvPr>
            <p:ph sz="quarter" idx="10"/>
          </p:nvPr>
        </p:nvPicPr>
        <p:blipFill>
          <a:blip r:embed="rId3"/>
          <a:stretch>
            <a:fillRect/>
          </a:stretch>
        </p:blipFill>
        <p:spPr bwMode="auto">
          <a:xfrm>
            <a:off x="4618037" y="1939931"/>
            <a:ext cx="6610138" cy="4688834"/>
          </a:xfrm>
          <a:prstGeom prst="rect">
            <a:avLst/>
          </a:prstGeom>
          <a:noFill/>
          <a:ln w="9525">
            <a:noFill/>
            <a:headEnd/>
            <a:tailEnd/>
          </a:ln>
        </p:spPr>
      </p:pic>
      <p:sp>
        <p:nvSpPr>
          <p:cNvPr id="5" name="Content Placeholder 2">
            <a:extLst>
              <a:ext uri="{FF2B5EF4-FFF2-40B4-BE49-F238E27FC236}">
                <a16:creationId xmlns:a16="http://schemas.microsoft.com/office/drawing/2014/main" id="{AFF871C4-75D0-4C19-A542-68244250C7D1}"/>
              </a:ext>
            </a:extLst>
          </p:cNvPr>
          <p:cNvSpPr txBox="1">
            <a:spLocks/>
          </p:cNvSpPr>
          <p:nvPr/>
        </p:nvSpPr>
        <p:spPr>
          <a:xfrm>
            <a:off x="655637" y="3573462"/>
            <a:ext cx="4051577" cy="1571990"/>
          </a:xfrm>
          <a:prstGeom prst="rect">
            <a:avLst/>
          </a:prstGeom>
          <a:solidFill>
            <a:schemeClr val="tx1">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24"/>
              </a:spcBef>
              <a:spcAft>
                <a:spcPts val="816"/>
              </a:spcAft>
            </a:pPr>
            <a:r>
              <a:rPr lang="en-US" sz="2448" dirty="0"/>
              <a:t>Open website locally:</a:t>
            </a:r>
          </a:p>
          <a:p>
            <a:pPr marL="233149" lvl="1" indent="0">
              <a:buNone/>
            </a:pPr>
            <a:r>
              <a:rPr lang="en-US" sz="2040" dirty="0">
                <a:latin typeface="Consolas" panose="020B0609020204030204" pitchFamily="49" charset="0"/>
              </a:rPr>
              <a:t>http://localhost:5000</a:t>
            </a:r>
          </a:p>
          <a:p>
            <a:pPr>
              <a:spcBef>
                <a:spcPts val="1224"/>
              </a:spcBef>
              <a:spcAft>
                <a:spcPts val="816"/>
              </a:spcAft>
            </a:pPr>
            <a:r>
              <a:rPr lang="en-US" sz="2448" dirty="0"/>
              <a:t>Verify page extracts text</a:t>
            </a:r>
          </a:p>
        </p:txBody>
      </p:sp>
    </p:spTree>
    <p:extLst>
      <p:ext uri="{BB962C8B-B14F-4D97-AF65-F5344CB8AC3E}">
        <p14:creationId xmlns:p14="http://schemas.microsoft.com/office/powerpoint/2010/main" val="11408489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169C439-7A49-4F63-A8BA-99E6C70A458E}"/>
              </a:ext>
            </a:extLst>
          </p:cNvPr>
          <p:cNvSpPr/>
          <p:nvPr/>
        </p:nvSpPr>
        <p:spPr bwMode="auto">
          <a:xfrm>
            <a:off x="622617" y="4487862"/>
            <a:ext cx="10658677" cy="951255"/>
          </a:xfrm>
          <a:prstGeom prst="roundRect">
            <a:avLst>
              <a:gd name="adj" fmla="val 165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5DE7F983-E255-4CD9-A1F2-3B10DE7C0DE9}"/>
              </a:ext>
            </a:extLst>
          </p:cNvPr>
          <p:cNvSpPr>
            <a:spLocks noGrp="1"/>
          </p:cNvSpPr>
          <p:nvPr>
            <p:ph sz="quarter" idx="10"/>
          </p:nvPr>
        </p:nvSpPr>
        <p:spPr>
          <a:xfrm>
            <a:off x="596712" y="2067500"/>
            <a:ext cx="11238194" cy="1877437"/>
          </a:xfrm>
        </p:spPr>
        <p:txBody>
          <a:bodyPr/>
          <a:lstStyle/>
          <a:p>
            <a:r>
              <a:rPr lang="en-US" dirty="0"/>
              <a:t>Subscribe to the Translator Text API and place the resulting resource in your resource group.</a:t>
            </a:r>
          </a:p>
          <a:p>
            <a:endParaRPr lang="en-US" dirty="0"/>
          </a:p>
          <a:p>
            <a:endParaRPr lang="en-US" dirty="0"/>
          </a:p>
          <a:p>
            <a:endParaRPr lang="en-US" dirty="0"/>
          </a:p>
          <a:p>
            <a:r>
              <a:rPr lang="en-US" dirty="0"/>
              <a:t>Obtain an API key for the Translator Text API</a:t>
            </a:r>
          </a:p>
        </p:txBody>
      </p:sp>
      <p:sp>
        <p:nvSpPr>
          <p:cNvPr id="10" name="Rectangle: Rounded Corners 9">
            <a:extLst>
              <a:ext uri="{FF2B5EF4-FFF2-40B4-BE49-F238E27FC236}">
                <a16:creationId xmlns:a16="http://schemas.microsoft.com/office/drawing/2014/main" id="{8A528F7D-3495-42F7-B543-C4CA048036F2}"/>
              </a:ext>
            </a:extLst>
          </p:cNvPr>
          <p:cNvSpPr/>
          <p:nvPr/>
        </p:nvSpPr>
        <p:spPr bwMode="auto">
          <a:xfrm>
            <a:off x="600597" y="3086053"/>
            <a:ext cx="10658677" cy="951255"/>
          </a:xfrm>
          <a:prstGeom prst="roundRect">
            <a:avLst>
              <a:gd name="adj" fmla="val 165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B0DA9DB-61DA-449B-9618-0B7B3B3C9494}"/>
              </a:ext>
            </a:extLst>
          </p:cNvPr>
          <p:cNvSpPr>
            <a:spLocks noGrp="1"/>
          </p:cNvSpPr>
          <p:nvPr>
            <p:ph type="title"/>
          </p:nvPr>
        </p:nvSpPr>
        <p:spPr>
          <a:xfrm>
            <a:off x="600855" y="466301"/>
            <a:ext cx="11237870" cy="1466266"/>
          </a:xfrm>
        </p:spPr>
        <p:txBody>
          <a:bodyPr/>
          <a:lstStyle/>
          <a:p>
            <a:r>
              <a:rPr lang="en-US" dirty="0"/>
              <a:t>Use Azure Cognitive Services to </a:t>
            </a:r>
            <a:br>
              <a:rPr lang="en-US" dirty="0"/>
            </a:br>
            <a:r>
              <a:rPr lang="en-US" dirty="0"/>
              <a:t>translate text</a:t>
            </a:r>
          </a:p>
        </p:txBody>
      </p:sp>
      <p:sp>
        <p:nvSpPr>
          <p:cNvPr id="4" name="TextBox 3">
            <a:extLst>
              <a:ext uri="{FF2B5EF4-FFF2-40B4-BE49-F238E27FC236}">
                <a16:creationId xmlns:a16="http://schemas.microsoft.com/office/drawing/2014/main" id="{AB3963CA-6F2E-4134-A1C2-87B87638539F}"/>
              </a:ext>
            </a:extLst>
          </p:cNvPr>
          <p:cNvSpPr txBox="1"/>
          <p:nvPr/>
        </p:nvSpPr>
        <p:spPr>
          <a:xfrm>
            <a:off x="3690180" y="5770539"/>
            <a:ext cx="5001519" cy="50227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lIns="186521" tIns="93260" rIns="186521" bIns="93260" rtlCol="0">
            <a:spAutoFit/>
          </a:bodyPr>
          <a:lstStyle/>
          <a:p>
            <a:pPr algn="l"/>
            <a:r>
              <a:rPr lang="en-US" sz="2040" dirty="0">
                <a:gradFill>
                  <a:gsLst>
                    <a:gs pos="2917">
                      <a:schemeClr val="tx1"/>
                    </a:gs>
                    <a:gs pos="30000">
                      <a:schemeClr val="tx1"/>
                    </a:gs>
                  </a:gsLst>
                  <a:lin ang="5400000" scaled="0"/>
                </a:gradFill>
              </a:rPr>
              <a:t>Be sure to save your API key to use later.</a:t>
            </a:r>
          </a:p>
        </p:txBody>
      </p:sp>
      <p:sp>
        <p:nvSpPr>
          <p:cNvPr id="6" name="Rectangle 5">
            <a:extLst>
              <a:ext uri="{FF2B5EF4-FFF2-40B4-BE49-F238E27FC236}">
                <a16:creationId xmlns:a16="http://schemas.microsoft.com/office/drawing/2014/main" id="{EF907786-CCA4-DA40-89E5-020F47C95666}"/>
              </a:ext>
            </a:extLst>
          </p:cNvPr>
          <p:cNvSpPr/>
          <p:nvPr/>
        </p:nvSpPr>
        <p:spPr>
          <a:xfrm>
            <a:off x="622617" y="3213970"/>
            <a:ext cx="10627072" cy="657359"/>
          </a:xfrm>
          <a:prstGeom prst="rect">
            <a:avLst/>
          </a:prstGeom>
        </p:spPr>
        <p:txBody>
          <a:bodyPr wrap="square">
            <a:spAutoFit/>
          </a:bodyPr>
          <a:lstStyle/>
          <a:p>
            <a:pPr marL="233149" lvl="1">
              <a:spcBef>
                <a:spcPts val="816"/>
              </a:spcBef>
              <a:spcAft>
                <a:spcPts val="1224"/>
              </a:spcAft>
            </a:pPr>
            <a:r>
              <a:rPr lang="en-US" sz="1836" dirty="0">
                <a:latin typeface="Consolas" panose="020B0609020204030204" pitchFamily="49" charset="0"/>
              </a:rPr>
              <a:t>az cognitiveservices account create --resource-group contoso-travel-rg </a:t>
            </a:r>
            <a:br>
              <a:rPr lang="en-US" sz="1836" dirty="0">
                <a:latin typeface="Consolas" panose="020B0609020204030204" pitchFamily="49" charset="0"/>
              </a:rPr>
            </a:br>
            <a:r>
              <a:rPr lang="en-US" sz="1836" dirty="0">
                <a:latin typeface="Consolas" panose="020B0609020204030204" pitchFamily="49" charset="0"/>
              </a:rPr>
              <a:t>--name translator-text --location global --kind TextTranslation --sku F0 --yes</a:t>
            </a:r>
          </a:p>
        </p:txBody>
      </p:sp>
      <p:sp>
        <p:nvSpPr>
          <p:cNvPr id="12" name="Rectangle 11">
            <a:extLst>
              <a:ext uri="{FF2B5EF4-FFF2-40B4-BE49-F238E27FC236}">
                <a16:creationId xmlns:a16="http://schemas.microsoft.com/office/drawing/2014/main" id="{ECB2F07F-57B0-9044-8442-A03ADE47BCED}"/>
              </a:ext>
            </a:extLst>
          </p:cNvPr>
          <p:cNvSpPr/>
          <p:nvPr/>
        </p:nvSpPr>
        <p:spPr>
          <a:xfrm>
            <a:off x="610182" y="4633739"/>
            <a:ext cx="10639507" cy="670445"/>
          </a:xfrm>
          <a:prstGeom prst="rect">
            <a:avLst/>
          </a:prstGeom>
        </p:spPr>
        <p:txBody>
          <a:bodyPr wrap="square">
            <a:spAutoFit/>
          </a:bodyPr>
          <a:lstStyle/>
          <a:p>
            <a:pPr marL="233149" lvl="1">
              <a:spcBef>
                <a:spcPts val="816"/>
              </a:spcBef>
              <a:spcAft>
                <a:spcPts val="1224"/>
              </a:spcAft>
            </a:pPr>
            <a:r>
              <a:rPr lang="en-US" sz="1836" dirty="0">
                <a:latin typeface="Consolas" panose="020B0609020204030204" pitchFamily="49" charset="0"/>
              </a:rPr>
              <a:t>az cognitiveservices account keys list --resource-group contoso-travel-rg </a:t>
            </a:r>
            <a:br>
              <a:rPr lang="en-US" sz="1836" dirty="0">
                <a:latin typeface="Consolas" panose="020B0609020204030204" pitchFamily="49" charset="0"/>
              </a:rPr>
            </a:br>
            <a:r>
              <a:rPr lang="en-US" sz="1836" dirty="0">
                <a:latin typeface="Consolas" panose="020B0609020204030204" pitchFamily="49" charset="0"/>
              </a:rPr>
              <a:t>--name translator-text --query key1 --output tsv</a:t>
            </a:r>
          </a:p>
        </p:txBody>
      </p:sp>
    </p:spTree>
    <p:extLst>
      <p:ext uri="{BB962C8B-B14F-4D97-AF65-F5344CB8AC3E}">
        <p14:creationId xmlns:p14="http://schemas.microsoft.com/office/powerpoint/2010/main" val="149415957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2B7D00-4C3B-419B-8A45-BBC8B1FD957D}"/>
              </a:ext>
            </a:extLst>
          </p:cNvPr>
          <p:cNvSpPr>
            <a:spLocks noGrp="1"/>
          </p:cNvSpPr>
          <p:nvPr>
            <p:ph sz="quarter" idx="10"/>
          </p:nvPr>
        </p:nvSpPr>
        <p:spPr>
          <a:xfrm>
            <a:off x="598823" y="1873152"/>
            <a:ext cx="11238194" cy="3394904"/>
          </a:xfrm>
        </p:spPr>
        <p:txBody>
          <a:bodyPr/>
          <a:lstStyle/>
          <a:p>
            <a:pPr marL="0" indent="0">
              <a:spcAft>
                <a:spcPts val="816"/>
              </a:spcAft>
              <a:buNone/>
            </a:pPr>
            <a:r>
              <a:rPr lang="en-US" sz="2500" dirty="0"/>
              <a:t>Modify the site to use the Translator Text API</a:t>
            </a:r>
          </a:p>
          <a:p>
            <a:pPr>
              <a:spcAft>
                <a:spcPts val="816"/>
              </a:spcAft>
            </a:pPr>
            <a:r>
              <a:rPr lang="en-US" dirty="0"/>
              <a:t>Make changes to </a:t>
            </a:r>
            <a:r>
              <a:rPr lang="en-US" b="1" dirty="0"/>
              <a:t>app.py </a:t>
            </a:r>
            <a:r>
              <a:rPr lang="en-US" dirty="0"/>
              <a:t>and </a:t>
            </a:r>
            <a:r>
              <a:rPr lang="en-US" b="1" dirty="0"/>
              <a:t>index.html </a:t>
            </a:r>
            <a:r>
              <a:rPr lang="en-US" dirty="0"/>
              <a:t>specified in your manual.</a:t>
            </a:r>
          </a:p>
          <a:p>
            <a:pPr>
              <a:spcAft>
                <a:spcPts val="816"/>
              </a:spcAft>
            </a:pPr>
            <a:r>
              <a:rPr lang="en-US" dirty="0"/>
              <a:t>Create environment variables containing your API key:</a:t>
            </a:r>
          </a:p>
          <a:p>
            <a:pPr marL="233149" lvl="1" indent="0">
              <a:spcAft>
                <a:spcPts val="816"/>
              </a:spcAft>
              <a:buNone/>
            </a:pPr>
            <a:r>
              <a:rPr lang="en-US" b="1" dirty="0"/>
              <a:t>Windows</a:t>
            </a:r>
          </a:p>
          <a:p>
            <a:pPr marL="233149" lvl="1" indent="0">
              <a:lnSpc>
                <a:spcPct val="200000"/>
              </a:lnSpc>
              <a:spcAft>
                <a:spcPts val="816"/>
              </a:spcAft>
              <a:buNone/>
            </a:pPr>
            <a:endParaRPr lang="en-US" b="1" dirty="0"/>
          </a:p>
          <a:p>
            <a:pPr marL="233149" lvl="1" indent="0">
              <a:lnSpc>
                <a:spcPct val="200000"/>
              </a:lnSpc>
              <a:spcAft>
                <a:spcPts val="816"/>
              </a:spcAft>
              <a:buNone/>
            </a:pPr>
            <a:r>
              <a:rPr lang="en-US" b="1" dirty="0"/>
              <a:t>macOS/Linux</a:t>
            </a:r>
          </a:p>
        </p:txBody>
      </p:sp>
      <p:sp>
        <p:nvSpPr>
          <p:cNvPr id="11" name="Rectangle: Rounded Corners 10">
            <a:extLst>
              <a:ext uri="{FF2B5EF4-FFF2-40B4-BE49-F238E27FC236}">
                <a16:creationId xmlns:a16="http://schemas.microsoft.com/office/drawing/2014/main" id="{203D2F0E-A77C-49F3-9077-B73E250778FF}"/>
              </a:ext>
            </a:extLst>
          </p:cNvPr>
          <p:cNvSpPr/>
          <p:nvPr/>
        </p:nvSpPr>
        <p:spPr bwMode="auto">
          <a:xfrm>
            <a:off x="784785" y="3827822"/>
            <a:ext cx="5606156" cy="830017"/>
          </a:xfrm>
          <a:prstGeom prst="roundRect">
            <a:avLst>
              <a:gd name="adj" fmla="val 165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D59DAB8-5FBC-4AE0-A73D-D5DC2E728A6A}"/>
              </a:ext>
            </a:extLst>
          </p:cNvPr>
          <p:cNvSpPr/>
          <p:nvPr/>
        </p:nvSpPr>
        <p:spPr bwMode="auto">
          <a:xfrm>
            <a:off x="784785" y="5319987"/>
            <a:ext cx="5606156" cy="830017"/>
          </a:xfrm>
          <a:prstGeom prst="roundRect">
            <a:avLst>
              <a:gd name="adj" fmla="val 165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489DF5D-B9E0-42EA-878F-B0A9460E8A5B}"/>
              </a:ext>
            </a:extLst>
          </p:cNvPr>
          <p:cNvSpPr>
            <a:spLocks noGrp="1"/>
          </p:cNvSpPr>
          <p:nvPr>
            <p:ph type="title"/>
          </p:nvPr>
        </p:nvSpPr>
        <p:spPr/>
        <p:txBody>
          <a:bodyPr/>
          <a:lstStyle/>
          <a:p>
            <a:r>
              <a:rPr lang="en-US" dirty="0"/>
              <a:t>Use Azure Cognitive Services to translate text</a:t>
            </a:r>
          </a:p>
        </p:txBody>
      </p:sp>
      <p:sp>
        <p:nvSpPr>
          <p:cNvPr id="7" name="Rectangle 6">
            <a:extLst>
              <a:ext uri="{FF2B5EF4-FFF2-40B4-BE49-F238E27FC236}">
                <a16:creationId xmlns:a16="http://schemas.microsoft.com/office/drawing/2014/main" id="{760C707A-4CE5-7C4E-8B98-B605DC785022}"/>
              </a:ext>
            </a:extLst>
          </p:cNvPr>
          <p:cNvSpPr/>
          <p:nvPr/>
        </p:nvSpPr>
        <p:spPr>
          <a:xfrm>
            <a:off x="784786" y="4070184"/>
            <a:ext cx="5254615" cy="350330"/>
          </a:xfrm>
          <a:prstGeom prst="rect">
            <a:avLst/>
          </a:prstGeom>
        </p:spPr>
        <p:txBody>
          <a:bodyPr wrap="none">
            <a:spAutoFit/>
          </a:bodyPr>
          <a:lstStyle/>
          <a:p>
            <a:pPr marL="233149" lvl="1">
              <a:spcAft>
                <a:spcPts val="816"/>
              </a:spcAft>
            </a:pPr>
            <a:r>
              <a:rPr lang="en-US" sz="1632" dirty="0">
                <a:latin typeface="Consolas" panose="020B0609020204030204" pitchFamily="49" charset="0"/>
              </a:rPr>
              <a:t>set TRANSLATE_KEY=translator_text_api_key</a:t>
            </a:r>
          </a:p>
        </p:txBody>
      </p:sp>
      <p:sp>
        <p:nvSpPr>
          <p:cNvPr id="8" name="Rectangle 7">
            <a:extLst>
              <a:ext uri="{FF2B5EF4-FFF2-40B4-BE49-F238E27FC236}">
                <a16:creationId xmlns:a16="http://schemas.microsoft.com/office/drawing/2014/main" id="{C54A1F89-02D0-C84D-9044-AD097ABF70BA}"/>
              </a:ext>
            </a:extLst>
          </p:cNvPr>
          <p:cNvSpPr/>
          <p:nvPr/>
        </p:nvSpPr>
        <p:spPr>
          <a:xfrm>
            <a:off x="784785" y="5562349"/>
            <a:ext cx="5606156" cy="350330"/>
          </a:xfrm>
          <a:prstGeom prst="rect">
            <a:avLst/>
          </a:prstGeom>
        </p:spPr>
        <p:txBody>
          <a:bodyPr wrap="square">
            <a:spAutoFit/>
          </a:bodyPr>
          <a:lstStyle/>
          <a:p>
            <a:pPr marL="233149" lvl="1">
              <a:spcAft>
                <a:spcPts val="816"/>
              </a:spcAft>
            </a:pPr>
            <a:r>
              <a:rPr lang="en-US" sz="1632" dirty="0">
                <a:latin typeface="Consolas" panose="020B0609020204030204" pitchFamily="49" charset="0"/>
              </a:rPr>
              <a:t>export TRANSLATE_KEY=translator_text_api_key</a:t>
            </a:r>
          </a:p>
        </p:txBody>
      </p:sp>
    </p:spTree>
    <p:extLst>
      <p:ext uri="{BB962C8B-B14F-4D97-AF65-F5344CB8AC3E}">
        <p14:creationId xmlns:p14="http://schemas.microsoft.com/office/powerpoint/2010/main" val="301196399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6121-4954-4CC1-8CCD-9A1016410C16}"/>
              </a:ext>
            </a:extLst>
          </p:cNvPr>
          <p:cNvSpPr>
            <a:spLocks noGrp="1"/>
          </p:cNvSpPr>
          <p:nvPr>
            <p:ph type="title"/>
          </p:nvPr>
        </p:nvSpPr>
        <p:spPr/>
        <p:txBody>
          <a:bodyPr/>
          <a:lstStyle/>
          <a:p>
            <a:r>
              <a:rPr lang="en-US" dirty="0"/>
              <a:t>Use Azure Cognitive Services to translate text</a:t>
            </a:r>
          </a:p>
        </p:txBody>
      </p:sp>
      <p:pic>
        <p:nvPicPr>
          <p:cNvPr id="8" name="Picture" descr="Selecting a language">
            <a:extLst>
              <a:ext uri="{FF2B5EF4-FFF2-40B4-BE49-F238E27FC236}">
                <a16:creationId xmlns:a16="http://schemas.microsoft.com/office/drawing/2014/main" id="{58DA2460-7535-4EE6-B47D-C1B1D2D9AC49}"/>
              </a:ext>
            </a:extLst>
          </p:cNvPr>
          <p:cNvPicPr>
            <a:picLocks noGrp="1"/>
          </p:cNvPicPr>
          <p:nvPr>
            <p:ph sz="quarter" idx="10"/>
          </p:nvPr>
        </p:nvPicPr>
        <p:blipFill>
          <a:blip r:embed="rId3"/>
          <a:stretch>
            <a:fillRect/>
          </a:stretch>
        </p:blipFill>
        <p:spPr bwMode="auto">
          <a:xfrm>
            <a:off x="5198785" y="1598054"/>
            <a:ext cx="6479650" cy="4930169"/>
          </a:xfrm>
          <a:prstGeom prst="rect">
            <a:avLst/>
          </a:prstGeom>
          <a:noFill/>
          <a:ln w="9525">
            <a:noFill/>
            <a:headEnd/>
            <a:tailEnd/>
          </a:ln>
        </p:spPr>
      </p:pic>
      <p:sp>
        <p:nvSpPr>
          <p:cNvPr id="5" name="Content Placeholder 2">
            <a:extLst>
              <a:ext uri="{FF2B5EF4-FFF2-40B4-BE49-F238E27FC236}">
                <a16:creationId xmlns:a16="http://schemas.microsoft.com/office/drawing/2014/main" id="{AFF871C4-75D0-4C19-A542-68244250C7D1}"/>
              </a:ext>
            </a:extLst>
          </p:cNvPr>
          <p:cNvSpPr txBox="1">
            <a:spLocks/>
          </p:cNvSpPr>
          <p:nvPr/>
        </p:nvSpPr>
        <p:spPr>
          <a:xfrm>
            <a:off x="597749" y="3495963"/>
            <a:ext cx="5326425" cy="1968511"/>
          </a:xfrm>
          <a:prstGeom prst="rect">
            <a:avLst/>
          </a:prstGeom>
          <a:solidFill>
            <a:schemeClr val="tx1">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24"/>
              </a:spcBef>
              <a:spcAft>
                <a:spcPts val="816"/>
              </a:spcAft>
            </a:pPr>
            <a:r>
              <a:rPr lang="en-US" sz="2448" dirty="0"/>
              <a:t>Open website locally:</a:t>
            </a:r>
          </a:p>
          <a:p>
            <a:pPr marL="233149" lvl="1" indent="0">
              <a:buNone/>
            </a:pPr>
            <a:r>
              <a:rPr lang="en-US" sz="2040" dirty="0">
                <a:latin typeface="Consolas" panose="020B0609020204030204" pitchFamily="49" charset="0"/>
              </a:rPr>
              <a:t>http://localhost:5000</a:t>
            </a:r>
          </a:p>
          <a:p>
            <a:pPr>
              <a:spcBef>
                <a:spcPts val="1224"/>
              </a:spcBef>
              <a:spcAft>
                <a:spcPts val="816"/>
              </a:spcAft>
            </a:pPr>
            <a:r>
              <a:rPr lang="en-US" sz="2448" dirty="0"/>
              <a:t>Verify that the page now contains </a:t>
            </a:r>
            <a:br>
              <a:rPr lang="en-US" sz="2448" dirty="0"/>
            </a:br>
            <a:r>
              <a:rPr lang="en-US" sz="2448" dirty="0"/>
              <a:t>a drop-down list.</a:t>
            </a:r>
          </a:p>
        </p:txBody>
      </p:sp>
    </p:spTree>
    <p:extLst>
      <p:ext uri="{BB962C8B-B14F-4D97-AF65-F5344CB8AC3E}">
        <p14:creationId xmlns:p14="http://schemas.microsoft.com/office/powerpoint/2010/main" val="31682387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6973" y="937334"/>
            <a:ext cx="11702531" cy="4237176"/>
          </a:xfrm>
          <a:prstGeom prst="rect">
            <a:avLst/>
          </a:prstGeom>
        </p:spPr>
        <p:txBody>
          <a:bodyPr wrap="square">
            <a:spAutoFit/>
          </a:bodyPr>
          <a:lstStyle/>
          <a:p>
            <a:pPr algn="ctr"/>
            <a:r>
              <a:rPr lang="en-US" sz="6599" i="1" dirty="0">
                <a:solidFill>
                  <a:schemeClr val="accent5"/>
                </a:solidFill>
                <a:latin typeface="+mj-lt"/>
              </a:rPr>
              <a:t>“The science and engineering of making intelligent machines, especially intelligent computer programs.”</a:t>
            </a:r>
          </a:p>
        </p:txBody>
      </p:sp>
      <p:sp>
        <p:nvSpPr>
          <p:cNvPr id="9" name="Text Placeholder 2"/>
          <p:cNvSpPr txBox="1">
            <a:spLocks/>
          </p:cNvSpPr>
          <p:nvPr/>
        </p:nvSpPr>
        <p:spPr>
          <a:xfrm>
            <a:off x="3566882" y="5325783"/>
            <a:ext cx="6461706" cy="1070908"/>
          </a:xfrm>
          <a:prstGeom prst="rect">
            <a:avLst/>
          </a:prstGeom>
        </p:spPr>
        <p:txBody>
          <a:bodyPr vert="horz" wrap="square" lIns="146283" tIns="91427" rIns="146283" bIns="91427"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99" dirty="0"/>
              <a:t>John McCarthy, </a:t>
            </a:r>
            <a:br>
              <a:rPr lang="en-US" sz="3599" dirty="0"/>
            </a:br>
            <a:r>
              <a:rPr lang="en-US" sz="2800" dirty="0"/>
              <a:t>The Dartmouth Conference, 1956</a:t>
            </a:r>
            <a:endParaRPr lang="en-US" sz="3599" dirty="0"/>
          </a:p>
        </p:txBody>
      </p:sp>
    </p:spTree>
    <p:extLst>
      <p:ext uri="{BB962C8B-B14F-4D97-AF65-F5344CB8AC3E}">
        <p14:creationId xmlns:p14="http://schemas.microsoft.com/office/powerpoint/2010/main" val="160962318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6121-4954-4CC1-8CCD-9A1016410C16}"/>
              </a:ext>
            </a:extLst>
          </p:cNvPr>
          <p:cNvSpPr>
            <a:spLocks noGrp="1"/>
          </p:cNvSpPr>
          <p:nvPr>
            <p:ph type="title"/>
          </p:nvPr>
        </p:nvSpPr>
        <p:spPr/>
        <p:txBody>
          <a:bodyPr/>
          <a:lstStyle/>
          <a:p>
            <a:r>
              <a:rPr lang="en-US" dirty="0"/>
              <a:t>Use Azure Cognitive Services to translate text</a:t>
            </a:r>
          </a:p>
        </p:txBody>
      </p:sp>
      <p:pic>
        <p:nvPicPr>
          <p:cNvPr id="7" name="Picture" descr="Extracting text from a photo">
            <a:extLst>
              <a:ext uri="{FF2B5EF4-FFF2-40B4-BE49-F238E27FC236}">
                <a16:creationId xmlns:a16="http://schemas.microsoft.com/office/drawing/2014/main" id="{C47B7387-9760-43C8-B799-6AB28DF6B139}"/>
              </a:ext>
            </a:extLst>
          </p:cNvPr>
          <p:cNvPicPr>
            <a:picLocks noGrp="1"/>
          </p:cNvPicPr>
          <p:nvPr>
            <p:ph sz="quarter" idx="10"/>
          </p:nvPr>
        </p:nvPicPr>
        <p:blipFill>
          <a:blip r:embed="rId3"/>
          <a:stretch>
            <a:fillRect/>
          </a:stretch>
        </p:blipFill>
        <p:spPr bwMode="auto">
          <a:xfrm>
            <a:off x="5359076" y="1598054"/>
            <a:ext cx="6479650" cy="4930169"/>
          </a:xfrm>
          <a:prstGeom prst="rect">
            <a:avLst/>
          </a:prstGeom>
          <a:noFill/>
          <a:ln w="9525">
            <a:noFill/>
            <a:headEnd/>
            <a:tailEnd/>
          </a:ln>
        </p:spPr>
      </p:pic>
      <p:sp>
        <p:nvSpPr>
          <p:cNvPr id="5" name="Content Placeholder 2">
            <a:extLst>
              <a:ext uri="{FF2B5EF4-FFF2-40B4-BE49-F238E27FC236}">
                <a16:creationId xmlns:a16="http://schemas.microsoft.com/office/drawing/2014/main" id="{AFF871C4-75D0-4C19-A542-68244250C7D1}"/>
              </a:ext>
            </a:extLst>
          </p:cNvPr>
          <p:cNvSpPr txBox="1">
            <a:spLocks/>
          </p:cNvSpPr>
          <p:nvPr/>
        </p:nvSpPr>
        <p:spPr>
          <a:xfrm>
            <a:off x="597749" y="2466212"/>
            <a:ext cx="5115328" cy="3202268"/>
          </a:xfrm>
          <a:prstGeom prst="rect">
            <a:avLst/>
          </a:prstGeom>
          <a:solidFill>
            <a:schemeClr val="tx1">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24"/>
              </a:spcBef>
              <a:spcAft>
                <a:spcPts val="816"/>
              </a:spcAft>
            </a:pPr>
            <a:r>
              <a:rPr lang="en-US" sz="2448" dirty="0"/>
              <a:t>Open website locally:</a:t>
            </a:r>
          </a:p>
          <a:p>
            <a:pPr marL="233149" lvl="1" indent="0">
              <a:buNone/>
            </a:pPr>
            <a:r>
              <a:rPr lang="en-US" sz="2040" dirty="0">
                <a:latin typeface="Consolas" panose="020B0609020204030204" pitchFamily="49" charset="0"/>
              </a:rPr>
              <a:t>http://localhost:5000</a:t>
            </a:r>
          </a:p>
          <a:p>
            <a:pPr>
              <a:spcBef>
                <a:spcPts val="1224"/>
              </a:spcBef>
              <a:spcAft>
                <a:spcPts val="816"/>
              </a:spcAft>
            </a:pPr>
            <a:r>
              <a:rPr lang="en-US" sz="2448" dirty="0"/>
              <a:t>Select a language from the drop-down list.</a:t>
            </a:r>
          </a:p>
          <a:p>
            <a:pPr>
              <a:spcBef>
                <a:spcPts val="1224"/>
              </a:spcBef>
              <a:spcAft>
                <a:spcPts val="816"/>
              </a:spcAft>
            </a:pPr>
            <a:r>
              <a:rPr lang="en-US" sz="2448" dirty="0"/>
              <a:t>Upload picture containing text.</a:t>
            </a:r>
          </a:p>
          <a:p>
            <a:pPr>
              <a:spcBef>
                <a:spcPts val="1224"/>
              </a:spcBef>
              <a:spcAft>
                <a:spcPts val="816"/>
              </a:spcAft>
            </a:pPr>
            <a:r>
              <a:rPr lang="en-US" sz="2448" dirty="0"/>
              <a:t>Verify that text is translated.</a:t>
            </a:r>
          </a:p>
        </p:txBody>
      </p:sp>
    </p:spTree>
    <p:extLst>
      <p:ext uri="{BB962C8B-B14F-4D97-AF65-F5344CB8AC3E}">
        <p14:creationId xmlns:p14="http://schemas.microsoft.com/office/powerpoint/2010/main" val="90349183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6FA4881-F81C-49AF-BE9D-23A5EEC970C5}"/>
              </a:ext>
            </a:extLst>
          </p:cNvPr>
          <p:cNvSpPr/>
          <p:nvPr/>
        </p:nvSpPr>
        <p:spPr bwMode="auto">
          <a:xfrm>
            <a:off x="963277" y="4984023"/>
            <a:ext cx="7960662" cy="1818577"/>
          </a:xfrm>
          <a:prstGeom prst="roundRect">
            <a:avLst>
              <a:gd name="adj" fmla="val 165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6D135817-23AB-488C-B56D-0C0C45225256}"/>
              </a:ext>
            </a:extLst>
          </p:cNvPr>
          <p:cNvSpPr/>
          <p:nvPr/>
        </p:nvSpPr>
        <p:spPr bwMode="auto">
          <a:xfrm>
            <a:off x="963276" y="3406501"/>
            <a:ext cx="10182790" cy="690126"/>
          </a:xfrm>
          <a:prstGeom prst="roundRect">
            <a:avLst>
              <a:gd name="adj" fmla="val 165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5DE7F983-E255-4CD9-A1F2-3B10DE7C0DE9}"/>
              </a:ext>
            </a:extLst>
          </p:cNvPr>
          <p:cNvSpPr>
            <a:spLocks noGrp="1"/>
          </p:cNvSpPr>
          <p:nvPr>
            <p:ph sz="quarter" idx="10"/>
          </p:nvPr>
        </p:nvSpPr>
        <p:spPr>
          <a:xfrm>
            <a:off x="599140" y="1241472"/>
            <a:ext cx="11238194" cy="2636790"/>
          </a:xfrm>
        </p:spPr>
        <p:txBody>
          <a:bodyPr/>
          <a:lstStyle/>
          <a:p>
            <a:r>
              <a:rPr lang="en-US" dirty="0"/>
              <a:t>Create an Azure App Service</a:t>
            </a:r>
          </a:p>
          <a:p>
            <a:pPr lvl="1"/>
            <a:r>
              <a:rPr lang="en-US" dirty="0"/>
              <a:t>In the project directory, create a text file named </a:t>
            </a:r>
            <a:r>
              <a:rPr lang="en-US" b="1" dirty="0"/>
              <a:t>requirements.txt</a:t>
            </a:r>
            <a:r>
              <a:rPr lang="en-US" dirty="0"/>
              <a:t> containing the following:</a:t>
            </a:r>
          </a:p>
          <a:p>
            <a:pPr marL="233149" lvl="1" indent="0">
              <a:buNone/>
            </a:pPr>
            <a:endParaRPr lang="en-US" dirty="0"/>
          </a:p>
          <a:p>
            <a:pPr lvl="1"/>
            <a:endParaRPr lang="en-US" dirty="0"/>
          </a:p>
          <a:p>
            <a:pPr lvl="1"/>
            <a:endParaRPr lang="en-US" dirty="0"/>
          </a:p>
          <a:p>
            <a:pPr lvl="1"/>
            <a:r>
              <a:rPr lang="en-US" dirty="0"/>
              <a:t>From the command line, run the following:</a:t>
            </a:r>
          </a:p>
          <a:p>
            <a:endParaRPr lang="en-US" dirty="0"/>
          </a:p>
        </p:txBody>
      </p:sp>
      <p:sp>
        <p:nvSpPr>
          <p:cNvPr id="12" name="Rectangle: Rounded Corners 11">
            <a:extLst>
              <a:ext uri="{FF2B5EF4-FFF2-40B4-BE49-F238E27FC236}">
                <a16:creationId xmlns:a16="http://schemas.microsoft.com/office/drawing/2014/main" id="{EF0E04AB-C199-40A3-9F10-CE26DA8FD57D}"/>
              </a:ext>
            </a:extLst>
          </p:cNvPr>
          <p:cNvSpPr/>
          <p:nvPr/>
        </p:nvSpPr>
        <p:spPr bwMode="auto">
          <a:xfrm>
            <a:off x="963276" y="1979652"/>
            <a:ext cx="5660902" cy="1044516"/>
          </a:xfrm>
          <a:prstGeom prst="roundRect">
            <a:avLst>
              <a:gd name="adj" fmla="val 165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B0DA9DB-61DA-449B-9618-0B7B3B3C9494}"/>
              </a:ext>
            </a:extLst>
          </p:cNvPr>
          <p:cNvSpPr>
            <a:spLocks noGrp="1"/>
          </p:cNvSpPr>
          <p:nvPr>
            <p:ph type="title"/>
          </p:nvPr>
        </p:nvSpPr>
        <p:spPr>
          <a:xfrm>
            <a:off x="600855" y="466301"/>
            <a:ext cx="11237870" cy="565027"/>
          </a:xfrm>
        </p:spPr>
        <p:txBody>
          <a:bodyPr/>
          <a:lstStyle/>
          <a:p>
            <a:r>
              <a:rPr lang="en-US" dirty="0"/>
              <a:t>Deploy the website to Azure</a:t>
            </a:r>
          </a:p>
        </p:txBody>
      </p:sp>
      <p:sp>
        <p:nvSpPr>
          <p:cNvPr id="5" name="TextBox 4">
            <a:extLst>
              <a:ext uri="{FF2B5EF4-FFF2-40B4-BE49-F238E27FC236}">
                <a16:creationId xmlns:a16="http://schemas.microsoft.com/office/drawing/2014/main" id="{09B5C5F6-A7B5-45B4-B37C-0031768F87B4}"/>
              </a:ext>
            </a:extLst>
          </p:cNvPr>
          <p:cNvSpPr txBox="1"/>
          <p:nvPr/>
        </p:nvSpPr>
        <p:spPr>
          <a:xfrm>
            <a:off x="6603620" y="2156788"/>
            <a:ext cx="5558217" cy="50227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lIns="186521" tIns="93260" rIns="186521" bIns="93260" rtlCol="0">
            <a:spAutoFit/>
          </a:bodyPr>
          <a:lstStyle/>
          <a:p>
            <a:pPr algn="l"/>
            <a:r>
              <a:rPr lang="en-US" sz="2040" b="1" dirty="0">
                <a:gradFill>
                  <a:gsLst>
                    <a:gs pos="2917">
                      <a:schemeClr val="tx1"/>
                    </a:gs>
                    <a:gs pos="30000">
                      <a:schemeClr val="tx1"/>
                    </a:gs>
                  </a:gsLst>
                  <a:lin ang="5400000" scaled="0"/>
                </a:gradFill>
              </a:rPr>
              <a:t>Note: </a:t>
            </a:r>
            <a:r>
              <a:rPr lang="en-US" sz="2040" dirty="0">
                <a:gradFill>
                  <a:gsLst>
                    <a:gs pos="2917">
                      <a:schemeClr val="tx1"/>
                    </a:gs>
                    <a:gs pos="30000">
                      <a:schemeClr val="tx1"/>
                    </a:gs>
                  </a:gsLst>
                  <a:lin ang="5400000" scaled="0"/>
                </a:gradFill>
              </a:rPr>
              <a:t>APP_NAME must be unique with Azure.</a:t>
            </a:r>
          </a:p>
        </p:txBody>
      </p:sp>
      <p:sp>
        <p:nvSpPr>
          <p:cNvPr id="10" name="Rectangle 9">
            <a:extLst>
              <a:ext uri="{FF2B5EF4-FFF2-40B4-BE49-F238E27FC236}">
                <a16:creationId xmlns:a16="http://schemas.microsoft.com/office/drawing/2014/main" id="{215993F4-293C-2549-89A0-BA7663B99EE9}"/>
              </a:ext>
            </a:extLst>
          </p:cNvPr>
          <p:cNvSpPr/>
          <p:nvPr/>
        </p:nvSpPr>
        <p:spPr>
          <a:xfrm>
            <a:off x="697225" y="2070586"/>
            <a:ext cx="6217356" cy="862647"/>
          </a:xfrm>
          <a:prstGeom prst="rect">
            <a:avLst/>
          </a:prstGeom>
        </p:spPr>
        <p:txBody>
          <a:bodyPr>
            <a:spAutoFit/>
          </a:bodyPr>
          <a:lstStyle/>
          <a:p>
            <a:pPr marL="437155" lvl="2">
              <a:spcBef>
                <a:spcPts val="816"/>
              </a:spcBef>
              <a:spcAft>
                <a:spcPts val="1224"/>
              </a:spcAft>
            </a:pPr>
            <a:r>
              <a:rPr lang="en-US" sz="1632" dirty="0">
                <a:latin typeface="Consolas" panose="020B0609020204030204" pitchFamily="49" charset="0"/>
              </a:rPr>
              <a:t>requests</a:t>
            </a:r>
            <a:br>
              <a:rPr lang="en-US" sz="1632" dirty="0">
                <a:latin typeface="Consolas" panose="020B0609020204030204" pitchFamily="49" charset="0"/>
              </a:rPr>
            </a:br>
            <a:r>
              <a:rPr lang="en-US" sz="1632" dirty="0">
                <a:latin typeface="Consolas" panose="020B0609020204030204" pitchFamily="49" charset="0"/>
              </a:rPr>
              <a:t>Flask</a:t>
            </a:r>
            <a:br>
              <a:rPr lang="en-US" sz="1632" dirty="0">
                <a:latin typeface="Consolas" panose="020B0609020204030204" pitchFamily="49" charset="0"/>
              </a:rPr>
            </a:br>
            <a:r>
              <a:rPr lang="en-US" sz="1632" dirty="0">
                <a:latin typeface="Consolas" panose="020B0609020204030204" pitchFamily="49" charset="0"/>
              </a:rPr>
              <a:t>azure-cognitiveservices-vision-computervision</a:t>
            </a:r>
          </a:p>
        </p:txBody>
      </p:sp>
      <p:sp>
        <p:nvSpPr>
          <p:cNvPr id="14" name="Rectangle 13">
            <a:extLst>
              <a:ext uri="{FF2B5EF4-FFF2-40B4-BE49-F238E27FC236}">
                <a16:creationId xmlns:a16="http://schemas.microsoft.com/office/drawing/2014/main" id="{BE3509B3-CD1F-E343-B6C1-0EC00DC00880}"/>
              </a:ext>
            </a:extLst>
          </p:cNvPr>
          <p:cNvSpPr/>
          <p:nvPr/>
        </p:nvSpPr>
        <p:spPr>
          <a:xfrm>
            <a:off x="697225" y="3571068"/>
            <a:ext cx="11464804" cy="350330"/>
          </a:xfrm>
          <a:prstGeom prst="rect">
            <a:avLst/>
          </a:prstGeom>
        </p:spPr>
        <p:txBody>
          <a:bodyPr wrap="square">
            <a:spAutoFit/>
          </a:bodyPr>
          <a:lstStyle/>
          <a:p>
            <a:pPr marL="437155" lvl="2">
              <a:spcBef>
                <a:spcPts val="816"/>
              </a:spcBef>
              <a:spcAft>
                <a:spcPts val="1224"/>
              </a:spcAft>
            </a:pPr>
            <a:r>
              <a:rPr lang="en-US" sz="1632" dirty="0">
                <a:latin typeface="Consolas" panose="020B0609020204030204" pitchFamily="49" charset="0"/>
              </a:rPr>
              <a:t>az webapp up -n APP_NAME --resource-group contoso-travel-rg --location northcentralus</a:t>
            </a:r>
          </a:p>
        </p:txBody>
      </p:sp>
      <p:sp>
        <p:nvSpPr>
          <p:cNvPr id="18" name="Rectangle 17">
            <a:extLst>
              <a:ext uri="{FF2B5EF4-FFF2-40B4-BE49-F238E27FC236}">
                <a16:creationId xmlns:a16="http://schemas.microsoft.com/office/drawing/2014/main" id="{1133A5C8-FBE1-8A4A-8FAA-2DD0A79E1A4A}"/>
              </a:ext>
            </a:extLst>
          </p:cNvPr>
          <p:cNvSpPr/>
          <p:nvPr/>
        </p:nvSpPr>
        <p:spPr>
          <a:xfrm>
            <a:off x="684791" y="5089017"/>
            <a:ext cx="8239148" cy="1631122"/>
          </a:xfrm>
          <a:prstGeom prst="rect">
            <a:avLst/>
          </a:prstGeom>
        </p:spPr>
        <p:txBody>
          <a:bodyPr wrap="square">
            <a:spAutoFit/>
          </a:bodyPr>
          <a:lstStyle/>
          <a:p>
            <a:pPr marL="437155" lvl="2"/>
            <a:r>
              <a:rPr lang="en-US" sz="1632" dirty="0">
                <a:latin typeface="Consolas" panose="020B0609020204030204" pitchFamily="49" charset="0"/>
              </a:rPr>
              <a:t>az webapp config appsettings set -g contoso-travel-rg -n APP_NAME </a:t>
            </a:r>
            <a:br>
              <a:rPr lang="en-US" sz="1632" dirty="0">
                <a:latin typeface="Consolas" panose="020B0609020204030204" pitchFamily="49" charset="0"/>
              </a:rPr>
            </a:br>
            <a:r>
              <a:rPr lang="en-US" sz="1632" dirty="0">
                <a:latin typeface="Consolas" panose="020B0609020204030204" pitchFamily="49" charset="0"/>
              </a:rPr>
              <a:t>--settings VISION_KEY=computer_vision_api_key</a:t>
            </a:r>
          </a:p>
          <a:p>
            <a:pPr marL="437155" lvl="2"/>
            <a:r>
              <a:rPr lang="en-US" sz="1632" dirty="0">
                <a:latin typeface="Consolas" panose="020B0609020204030204" pitchFamily="49" charset="0"/>
              </a:rPr>
              <a:t>az webapp config appsettings set -g contoso-travel-rg -n APP_NAME </a:t>
            </a:r>
            <a:br>
              <a:rPr lang="en-US" sz="1632" dirty="0">
                <a:latin typeface="Consolas" panose="020B0609020204030204" pitchFamily="49" charset="0"/>
              </a:rPr>
            </a:br>
            <a:r>
              <a:rPr lang="en-US" sz="1632" dirty="0">
                <a:latin typeface="Consolas" panose="020B0609020204030204" pitchFamily="49" charset="0"/>
              </a:rPr>
              <a:t>--settings VISION_ENDPOINT=computer_vision_endpoint</a:t>
            </a:r>
          </a:p>
          <a:p>
            <a:pPr marL="437155" lvl="2"/>
            <a:r>
              <a:rPr lang="en-US" sz="1632" dirty="0">
                <a:latin typeface="Consolas" panose="020B0609020204030204" pitchFamily="49" charset="0"/>
              </a:rPr>
              <a:t>az webapp config appsettings set -g contoso-travel-rg -n APP_NAME </a:t>
            </a:r>
            <a:br>
              <a:rPr lang="en-US" sz="1632" dirty="0">
                <a:latin typeface="Consolas" panose="020B0609020204030204" pitchFamily="49" charset="0"/>
              </a:rPr>
            </a:br>
            <a:r>
              <a:rPr lang="en-US" sz="1632" dirty="0">
                <a:latin typeface="Consolas" panose="020B0609020204030204" pitchFamily="49" charset="0"/>
              </a:rPr>
              <a:t>--settings TRANSLATE_API_KEY=translate_api_key</a:t>
            </a:r>
          </a:p>
        </p:txBody>
      </p:sp>
      <p:sp>
        <p:nvSpPr>
          <p:cNvPr id="20" name="Content Placeholder 2">
            <a:extLst>
              <a:ext uri="{FF2B5EF4-FFF2-40B4-BE49-F238E27FC236}">
                <a16:creationId xmlns:a16="http://schemas.microsoft.com/office/drawing/2014/main" id="{24317118-06A9-1340-A946-0915E9F312FD}"/>
              </a:ext>
            </a:extLst>
          </p:cNvPr>
          <p:cNvSpPr txBox="1">
            <a:spLocks/>
          </p:cNvSpPr>
          <p:nvPr/>
        </p:nvSpPr>
        <p:spPr>
          <a:xfrm>
            <a:off x="603965" y="4140759"/>
            <a:ext cx="11238194" cy="83243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Add application settings</a:t>
            </a:r>
          </a:p>
          <a:p>
            <a:pPr lvl="1">
              <a:spcAft>
                <a:spcPts val="816"/>
              </a:spcAft>
            </a:pPr>
            <a:r>
              <a:rPr lang="en-US" sz="2040" dirty="0"/>
              <a:t>From the command line, run the following (replacing APP_NAME and the key):</a:t>
            </a:r>
          </a:p>
        </p:txBody>
      </p:sp>
    </p:spTree>
    <p:extLst>
      <p:ext uri="{BB962C8B-B14F-4D97-AF65-F5344CB8AC3E}">
        <p14:creationId xmlns:p14="http://schemas.microsoft.com/office/powerpoint/2010/main" val="271909916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6121-4954-4CC1-8CCD-9A1016410C16}"/>
              </a:ext>
            </a:extLst>
          </p:cNvPr>
          <p:cNvSpPr>
            <a:spLocks noGrp="1"/>
          </p:cNvSpPr>
          <p:nvPr>
            <p:ph type="title"/>
          </p:nvPr>
        </p:nvSpPr>
        <p:spPr>
          <a:xfrm>
            <a:off x="788624" y="466301"/>
            <a:ext cx="11237870" cy="565027"/>
          </a:xfrm>
        </p:spPr>
        <p:txBody>
          <a:bodyPr/>
          <a:lstStyle/>
          <a:p>
            <a:r>
              <a:rPr lang="en-US" dirty="0"/>
              <a:t>Deploy the website to Azure</a:t>
            </a:r>
          </a:p>
        </p:txBody>
      </p:sp>
      <p:pic>
        <p:nvPicPr>
          <p:cNvPr id="8" name="Content Placeholder 7" descr="Viewing application settings in the Azure Portal">
            <a:extLst>
              <a:ext uri="{FF2B5EF4-FFF2-40B4-BE49-F238E27FC236}">
                <a16:creationId xmlns:a16="http://schemas.microsoft.com/office/drawing/2014/main" id="{A45F5006-937F-439B-98D3-639B349F9EDD}"/>
              </a:ext>
            </a:extLst>
          </p:cNvPr>
          <p:cNvPicPr>
            <a:picLocks noGrp="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312522" y="1425861"/>
            <a:ext cx="10713972" cy="4930169"/>
          </a:xfrm>
          <a:prstGeom prst="rect">
            <a:avLst/>
          </a:prstGeom>
          <a:noFill/>
          <a:ln>
            <a:solidFill>
              <a:schemeClr val="tx1">
                <a:lumMod val="20000"/>
                <a:lumOff val="80000"/>
              </a:schemeClr>
            </a:solidFill>
          </a:ln>
        </p:spPr>
      </p:pic>
      <p:sp>
        <p:nvSpPr>
          <p:cNvPr id="5" name="Content Placeholder 2">
            <a:extLst>
              <a:ext uri="{FF2B5EF4-FFF2-40B4-BE49-F238E27FC236}">
                <a16:creationId xmlns:a16="http://schemas.microsoft.com/office/drawing/2014/main" id="{AFF871C4-75D0-4C19-A542-68244250C7D1}"/>
              </a:ext>
            </a:extLst>
          </p:cNvPr>
          <p:cNvSpPr txBox="1">
            <a:spLocks/>
          </p:cNvSpPr>
          <p:nvPr/>
        </p:nvSpPr>
        <p:spPr>
          <a:xfrm>
            <a:off x="600855" y="4564063"/>
            <a:ext cx="5414644" cy="1976596"/>
          </a:xfrm>
          <a:prstGeom prst="rect">
            <a:avLst/>
          </a:prstGeom>
          <a:solidFill>
            <a:schemeClr val="tx1">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24"/>
              </a:spcBef>
              <a:spcAft>
                <a:spcPts val="816"/>
              </a:spcAft>
            </a:pPr>
            <a:r>
              <a:rPr lang="en-US" sz="2448" dirty="0"/>
              <a:t>Optional: go to</a:t>
            </a:r>
          </a:p>
          <a:p>
            <a:pPr marL="233149" lvl="1" indent="0">
              <a:buNone/>
            </a:pPr>
            <a:r>
              <a:rPr lang="en-US" sz="2040" dirty="0">
                <a:latin typeface="Consolas" panose="020B0609020204030204" pitchFamily="49" charset="0"/>
                <a:hlinkClick r:id="rId4"/>
              </a:rPr>
              <a:t>http://portal.azure.com</a:t>
            </a:r>
            <a:endParaRPr lang="en-US" sz="2040" dirty="0">
              <a:latin typeface="Consolas" panose="020B0609020204030204" pitchFamily="49" charset="0"/>
            </a:endParaRPr>
          </a:p>
          <a:p>
            <a:pPr>
              <a:spcBef>
                <a:spcPts val="1224"/>
              </a:spcBef>
              <a:spcAft>
                <a:spcPts val="816"/>
              </a:spcAft>
            </a:pPr>
            <a:r>
              <a:rPr lang="en-US" sz="2448" dirty="0"/>
              <a:t>Open Azure App Service created </a:t>
            </a:r>
            <a:br>
              <a:rPr lang="en-US" sz="2448" dirty="0"/>
            </a:br>
            <a:r>
              <a:rPr lang="en-US" sz="2448" dirty="0"/>
              <a:t>by </a:t>
            </a:r>
            <a:r>
              <a:rPr lang="en-US" sz="2448" dirty="0">
                <a:latin typeface="Consolas" panose="020B0609020204030204" pitchFamily="49" charset="0"/>
              </a:rPr>
              <a:t>az webapp up</a:t>
            </a:r>
          </a:p>
        </p:txBody>
      </p:sp>
    </p:spTree>
    <p:extLst>
      <p:ext uri="{BB962C8B-B14F-4D97-AF65-F5344CB8AC3E}">
        <p14:creationId xmlns:p14="http://schemas.microsoft.com/office/powerpoint/2010/main" val="126480925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6121-4954-4CC1-8CCD-9A1016410C16}"/>
              </a:ext>
            </a:extLst>
          </p:cNvPr>
          <p:cNvSpPr>
            <a:spLocks noGrp="1"/>
          </p:cNvSpPr>
          <p:nvPr>
            <p:ph type="title"/>
          </p:nvPr>
        </p:nvSpPr>
        <p:spPr/>
        <p:txBody>
          <a:bodyPr/>
          <a:lstStyle/>
          <a:p>
            <a:r>
              <a:rPr lang="en-US" dirty="0"/>
              <a:t>Deploy the website to Azure</a:t>
            </a:r>
          </a:p>
        </p:txBody>
      </p:sp>
      <p:pic>
        <p:nvPicPr>
          <p:cNvPr id="8" name="Content Placeholder 7" descr="Contoso Travel running in Azure">
            <a:extLst>
              <a:ext uri="{FF2B5EF4-FFF2-40B4-BE49-F238E27FC236}">
                <a16:creationId xmlns:a16="http://schemas.microsoft.com/office/drawing/2014/main" id="{492770F7-96D1-4EB1-AE00-D51258367DEE}"/>
              </a:ext>
            </a:extLst>
          </p:cNvPr>
          <p:cNvPicPr>
            <a:picLocks noGrp="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5359076" y="1598054"/>
            <a:ext cx="6479650" cy="4930169"/>
          </a:xfrm>
          <a:prstGeom prst="rect">
            <a:avLst/>
          </a:prstGeom>
          <a:noFill/>
          <a:ln>
            <a:noFill/>
          </a:ln>
        </p:spPr>
      </p:pic>
      <p:sp>
        <p:nvSpPr>
          <p:cNvPr id="5" name="Content Placeholder 2">
            <a:extLst>
              <a:ext uri="{FF2B5EF4-FFF2-40B4-BE49-F238E27FC236}">
                <a16:creationId xmlns:a16="http://schemas.microsoft.com/office/drawing/2014/main" id="{AFF871C4-75D0-4C19-A542-68244250C7D1}"/>
              </a:ext>
            </a:extLst>
          </p:cNvPr>
          <p:cNvSpPr txBox="1">
            <a:spLocks/>
          </p:cNvSpPr>
          <p:nvPr/>
        </p:nvSpPr>
        <p:spPr>
          <a:xfrm>
            <a:off x="597748" y="2945118"/>
            <a:ext cx="5414644" cy="2700242"/>
          </a:xfrm>
          <a:prstGeom prst="rect">
            <a:avLst/>
          </a:prstGeom>
          <a:solidFill>
            <a:schemeClr val="tx1">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24"/>
              </a:spcBef>
              <a:spcAft>
                <a:spcPts val="816"/>
              </a:spcAft>
            </a:pPr>
            <a:r>
              <a:rPr lang="en-US" sz="2448" dirty="0"/>
              <a:t>Open the website on Azure:</a:t>
            </a:r>
          </a:p>
          <a:p>
            <a:pPr marL="233149" lvl="1" indent="0">
              <a:buNone/>
            </a:pPr>
            <a:r>
              <a:rPr lang="en-US" sz="2040" dirty="0">
                <a:latin typeface="Consolas" panose="020B0609020204030204" pitchFamily="49" charset="0"/>
              </a:rPr>
              <a:t>https://APP_NAME.azurewebsites.net</a:t>
            </a:r>
          </a:p>
          <a:p>
            <a:pPr>
              <a:spcBef>
                <a:spcPts val="1224"/>
              </a:spcBef>
              <a:spcAft>
                <a:spcPts val="816"/>
              </a:spcAft>
            </a:pPr>
            <a:r>
              <a:rPr lang="en-US" sz="2448" dirty="0"/>
              <a:t>Verify that the site appears and functions in your browser and that </a:t>
            </a:r>
            <a:br>
              <a:rPr lang="en-US" sz="2448" dirty="0"/>
            </a:br>
            <a:r>
              <a:rPr lang="en-US" sz="2448" dirty="0"/>
              <a:t>it looks exactly as it did when running locally.</a:t>
            </a:r>
          </a:p>
        </p:txBody>
      </p:sp>
    </p:spTree>
    <p:extLst>
      <p:ext uri="{BB962C8B-B14F-4D97-AF65-F5344CB8AC3E}">
        <p14:creationId xmlns:p14="http://schemas.microsoft.com/office/powerpoint/2010/main" val="336078723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9DB-61DA-449B-9618-0B7B3B3C9494}"/>
              </a:ext>
            </a:extLst>
          </p:cNvPr>
          <p:cNvSpPr>
            <a:spLocks noGrp="1"/>
          </p:cNvSpPr>
          <p:nvPr>
            <p:ph type="title"/>
          </p:nvPr>
        </p:nvSpPr>
        <p:spPr>
          <a:xfrm>
            <a:off x="600855" y="466301"/>
            <a:ext cx="11237870" cy="565027"/>
          </a:xfrm>
        </p:spPr>
        <p:txBody>
          <a:bodyPr/>
          <a:lstStyle/>
          <a:p>
            <a:r>
              <a:rPr lang="en-US" dirty="0"/>
              <a:t>Section summary</a:t>
            </a:r>
          </a:p>
        </p:txBody>
      </p:sp>
      <p:sp>
        <p:nvSpPr>
          <p:cNvPr id="3" name="Content Placeholder 2">
            <a:extLst>
              <a:ext uri="{FF2B5EF4-FFF2-40B4-BE49-F238E27FC236}">
                <a16:creationId xmlns:a16="http://schemas.microsoft.com/office/drawing/2014/main" id="{5DE7F983-E255-4CD9-A1F2-3B10DE7C0DE9}"/>
              </a:ext>
            </a:extLst>
          </p:cNvPr>
          <p:cNvSpPr>
            <a:spLocks noGrp="1"/>
          </p:cNvSpPr>
          <p:nvPr>
            <p:ph sz="quarter" idx="10"/>
          </p:nvPr>
        </p:nvSpPr>
        <p:spPr>
          <a:xfrm>
            <a:off x="599140" y="1592262"/>
            <a:ext cx="11238194" cy="4532779"/>
          </a:xfrm>
        </p:spPr>
        <p:txBody>
          <a:bodyPr/>
          <a:lstStyle/>
          <a:p>
            <a:pPr>
              <a:spcBef>
                <a:spcPts val="816"/>
              </a:spcBef>
              <a:spcAft>
                <a:spcPts val="816"/>
              </a:spcAft>
            </a:pPr>
            <a:r>
              <a:rPr lang="en-US" sz="2450" dirty="0"/>
              <a:t>You learned the basics of building Web sites in Python using the </a:t>
            </a:r>
            <a:br>
              <a:rPr lang="en-US" sz="2450" dirty="0"/>
            </a:br>
            <a:r>
              <a:rPr lang="en-US" sz="2450" dirty="0"/>
              <a:t>Flask framework</a:t>
            </a:r>
          </a:p>
          <a:p>
            <a:pPr lvl="1">
              <a:spcBef>
                <a:spcPts val="408"/>
              </a:spcBef>
              <a:spcAft>
                <a:spcPts val="408"/>
              </a:spcAft>
            </a:pPr>
            <a:r>
              <a:rPr lang="en-US" sz="2450" dirty="0">
                <a:latin typeface="+mj-lt"/>
              </a:rPr>
              <a:t>Python code goes in a file named app.py and that code in that file calls </a:t>
            </a:r>
            <a:br>
              <a:rPr lang="en-US" sz="2450" dirty="0">
                <a:latin typeface="+mj-lt"/>
              </a:rPr>
            </a:br>
            <a:r>
              <a:rPr lang="en-US" sz="2450" dirty="0">
                <a:latin typeface="+mj-lt"/>
              </a:rPr>
              <a:t>Flask functions such as render_template() and flash()</a:t>
            </a:r>
          </a:p>
          <a:p>
            <a:pPr lvl="1">
              <a:spcBef>
                <a:spcPts val="408"/>
              </a:spcBef>
              <a:spcAft>
                <a:spcPts val="408"/>
              </a:spcAft>
            </a:pPr>
            <a:r>
              <a:rPr lang="en-US" sz="2450" dirty="0">
                <a:latin typeface="+mj-lt"/>
              </a:rPr>
              <a:t>Programmatically inject content into HTML templates using Flask expressions, </a:t>
            </a:r>
            <a:br>
              <a:rPr lang="en-US" sz="2450" dirty="0">
                <a:latin typeface="+mj-lt"/>
              </a:rPr>
            </a:br>
            <a:r>
              <a:rPr lang="en-US" sz="2450" dirty="0">
                <a:latin typeface="+mj-lt"/>
              </a:rPr>
              <a:t>and how to use @app.route() to connect functions in your code to routes in Flask</a:t>
            </a:r>
          </a:p>
          <a:p>
            <a:pPr>
              <a:spcBef>
                <a:spcPts val="816"/>
              </a:spcBef>
              <a:spcAft>
                <a:spcPts val="816"/>
              </a:spcAft>
            </a:pPr>
            <a:r>
              <a:rPr lang="en-US" sz="2450" dirty="0"/>
              <a:t>You discovered that you can use Azure Cognitive Services to build intelligent applications infused with AI</a:t>
            </a:r>
          </a:p>
          <a:p>
            <a:pPr>
              <a:spcBef>
                <a:spcPts val="816"/>
              </a:spcBef>
              <a:spcAft>
                <a:spcPts val="816"/>
              </a:spcAft>
            </a:pPr>
            <a:r>
              <a:rPr lang="en-US" sz="2450" dirty="0"/>
              <a:t>You experienced how easy it is to use the Azure CLI’s az webapp up </a:t>
            </a:r>
            <a:br>
              <a:rPr lang="en-US" sz="2450" dirty="0"/>
            </a:br>
            <a:r>
              <a:rPr lang="en-US" sz="2450" dirty="0"/>
              <a:t>command to upload a Web site that you have written and tested locally</a:t>
            </a:r>
            <a:br>
              <a:rPr lang="en-US" sz="2450" dirty="0"/>
            </a:br>
            <a:r>
              <a:rPr lang="en-US" sz="2450" dirty="0"/>
              <a:t>to an Azure App Service</a:t>
            </a:r>
          </a:p>
        </p:txBody>
      </p:sp>
    </p:spTree>
    <p:extLst>
      <p:ext uri="{BB962C8B-B14F-4D97-AF65-F5344CB8AC3E}">
        <p14:creationId xmlns:p14="http://schemas.microsoft.com/office/powerpoint/2010/main" val="151509817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4"/>
          <p:cNvSpPr>
            <a:spLocks noGrp="1"/>
          </p:cNvSpPr>
          <p:nvPr>
            <p:ph type="body" sz="quarter" idx="12"/>
          </p:nvPr>
        </p:nvSpPr>
        <p:spPr>
          <a:xfrm>
            <a:off x="273049" y="4000183"/>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Section 3</a:t>
            </a:r>
          </a:p>
        </p:txBody>
      </p:sp>
      <p:sp>
        <p:nvSpPr>
          <p:cNvPr id="17" name="Title 1"/>
          <p:cNvSpPr>
            <a:spLocks noGrp="1"/>
          </p:cNvSpPr>
          <p:nvPr>
            <p:ph type="title"/>
          </p:nvPr>
        </p:nvSpPr>
        <p:spPr>
          <a:xfrm>
            <a:off x="273049" y="1897061"/>
            <a:ext cx="8436348" cy="1097280"/>
          </a:xfrm>
          <a:noFill/>
        </p:spPr>
        <p:txBody>
          <a:bodyPr lIns="91440" tIns="91440" rIns="91440" bIns="91440" anchor="t" anchorCtr="0"/>
          <a:lstStyle>
            <a:lvl1pPr>
              <a:defRPr sz="6000" spc="-80" baseline="0">
                <a:solidFill>
                  <a:srgbClr val="0072C6"/>
                </a:solidFill>
              </a:defRPr>
            </a:lvl1pPr>
          </a:lstStyle>
          <a:p>
            <a:r>
              <a:rPr lang="en-US" dirty="0"/>
              <a:t>Facial Recognition</a:t>
            </a:r>
          </a:p>
        </p:txBody>
      </p:sp>
    </p:spTree>
    <p:extLst>
      <p:ext uri="{BB962C8B-B14F-4D97-AF65-F5344CB8AC3E}">
        <p14:creationId xmlns:p14="http://schemas.microsoft.com/office/powerpoint/2010/main" val="3287575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Facial Recognition</a:t>
            </a:r>
          </a:p>
        </p:txBody>
      </p:sp>
      <p:sp>
        <p:nvSpPr>
          <p:cNvPr id="6" name="Text Placeholder 5"/>
          <p:cNvSpPr>
            <a:spLocks noGrp="1"/>
          </p:cNvSpPr>
          <p:nvPr>
            <p:ph sz="quarter" idx="10"/>
          </p:nvPr>
        </p:nvSpPr>
        <p:spPr>
          <a:xfrm>
            <a:off x="596712" y="1463669"/>
            <a:ext cx="11238194" cy="3437864"/>
          </a:xfrm>
        </p:spPr>
        <p:txBody>
          <a:bodyPr/>
          <a:lstStyle/>
          <a:p>
            <a:pPr marL="0" indent="0">
              <a:buNone/>
            </a:pPr>
            <a:r>
              <a:rPr lang="en-US" sz="2450" dirty="0"/>
              <a:t>What you will accomplish by the end of this section</a:t>
            </a:r>
          </a:p>
          <a:p>
            <a:r>
              <a:rPr lang="en-US" sz="2450" dirty="0">
                <a:latin typeface="+mj-lt"/>
              </a:rPr>
              <a:t>Learn about the Face API and AI-driven facial recognition in general.</a:t>
            </a:r>
          </a:p>
          <a:p>
            <a:r>
              <a:rPr lang="en-US" sz="2450" dirty="0">
                <a:latin typeface="+mj-lt"/>
              </a:rPr>
              <a:t>Discuss ethical considerations about AI in the context of facial recognition.</a:t>
            </a:r>
          </a:p>
          <a:p>
            <a:r>
              <a:rPr lang="en-US" sz="2450" dirty="0">
                <a:latin typeface="+mj-lt"/>
              </a:rPr>
              <a:t>Use the Face API hands-on.</a:t>
            </a:r>
          </a:p>
          <a:p>
            <a:pPr marL="0" indent="0">
              <a:spcBef>
                <a:spcPts val="1836"/>
              </a:spcBef>
              <a:buNone/>
            </a:pPr>
            <a:r>
              <a:rPr lang="en-US" sz="2450" dirty="0"/>
              <a:t>Assumptions for this section</a:t>
            </a:r>
          </a:p>
          <a:p>
            <a:r>
              <a:rPr lang="en-US" sz="2450" dirty="0">
                <a:latin typeface="+mj-lt"/>
              </a:rPr>
              <a:t>None. Although this section assumes that you have completed the Microsoft Vision and Language Cognitive Services Hands-on section, that is not a prerequisite for getting the most out of this section.</a:t>
            </a:r>
          </a:p>
        </p:txBody>
      </p:sp>
    </p:spTree>
    <p:extLst>
      <p:ext uri="{BB962C8B-B14F-4D97-AF65-F5344CB8AC3E}">
        <p14:creationId xmlns:p14="http://schemas.microsoft.com/office/powerpoint/2010/main" val="47216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41000" y="552901"/>
            <a:ext cx="3359494" cy="5691799"/>
          </a:xfrm>
          <a:prstGeom prst="rect">
            <a:avLst/>
          </a:prstGeom>
        </p:spPr>
      </p:pic>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68181"/>
          <a:stretch/>
        </p:blipFill>
        <p:spPr>
          <a:xfrm>
            <a:off x="5217940" y="1391320"/>
            <a:ext cx="2127162" cy="4530498"/>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39090" r="31820"/>
          <a:stretch/>
        </p:blipFill>
        <p:spPr>
          <a:xfrm>
            <a:off x="3116166" y="1208442"/>
            <a:ext cx="2101774" cy="4896255"/>
          </a:xfrm>
          <a:prstGeom prst="rect">
            <a:avLst/>
          </a:prstGeom>
        </p:spPr>
      </p:pic>
      <p:grpSp>
        <p:nvGrpSpPr>
          <p:cNvPr id="46" name="Group 45"/>
          <p:cNvGrpSpPr/>
          <p:nvPr/>
        </p:nvGrpSpPr>
        <p:grpSpPr>
          <a:xfrm>
            <a:off x="7604620" y="931051"/>
            <a:ext cx="1280146" cy="4825938"/>
            <a:chOff x="7604620" y="931051"/>
            <a:chExt cx="1280146" cy="4825938"/>
          </a:xfrm>
        </p:grpSpPr>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14572" t="15130" r="75630" b="68805"/>
            <a:stretch/>
          </p:blipFill>
          <p:spPr>
            <a:xfrm>
              <a:off x="7604620" y="931051"/>
              <a:ext cx="1280146" cy="1422384"/>
            </a:xfrm>
            <a:prstGeom prst="rect">
              <a:avLst/>
            </a:prstGeom>
          </p:spPr>
        </p:pic>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11602" t="42198" r="79688" b="43343"/>
            <a:stretch/>
          </p:blipFill>
          <p:spPr>
            <a:xfrm>
              <a:off x="7696059" y="2730151"/>
              <a:ext cx="1188707" cy="1337297"/>
            </a:xfrm>
            <a:prstGeom prst="rect">
              <a:avLst/>
            </a:prstGeom>
          </p:spPr>
        </p:pic>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13065" t="67170" r="80403" b="21585"/>
            <a:stretch/>
          </p:blipFill>
          <p:spPr>
            <a:xfrm>
              <a:off x="7665856" y="4476844"/>
              <a:ext cx="1097267" cy="1280145"/>
            </a:xfrm>
            <a:prstGeom prst="rect">
              <a:avLst/>
            </a:prstGeom>
          </p:spPr>
        </p:pic>
      </p:grpSp>
      <p:grpSp>
        <p:nvGrpSpPr>
          <p:cNvPr id="47" name="Group 46"/>
          <p:cNvGrpSpPr/>
          <p:nvPr/>
        </p:nvGrpSpPr>
        <p:grpSpPr>
          <a:xfrm>
            <a:off x="9110440" y="433037"/>
            <a:ext cx="3359494" cy="5691799"/>
            <a:chOff x="9110440" y="433037"/>
            <a:chExt cx="3359494" cy="5691799"/>
          </a:xfrm>
        </p:grpSpPr>
        <p:pic>
          <p:nvPicPr>
            <p:cNvPr id="42" name="Picture 41"/>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9110440" y="433037"/>
              <a:ext cx="3359494" cy="5691799"/>
            </a:xfrm>
            <a:prstGeom prst="rect">
              <a:avLst/>
            </a:prstGeom>
          </p:spPr>
        </p:pic>
        <p:sp>
          <p:nvSpPr>
            <p:cNvPr id="43" name="Rectangle 42"/>
            <p:cNvSpPr/>
            <p:nvPr/>
          </p:nvSpPr>
          <p:spPr bwMode="auto">
            <a:xfrm>
              <a:off x="10332992" y="1485604"/>
              <a:ext cx="640073"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033970" y="2893041"/>
              <a:ext cx="756217"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0291454" y="4267394"/>
              <a:ext cx="498734" cy="601453"/>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527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2DE0-2C97-4D9B-A28D-87FBE7A63E40}"/>
              </a:ext>
            </a:extLst>
          </p:cNvPr>
          <p:cNvSpPr>
            <a:spLocks noGrp="1"/>
          </p:cNvSpPr>
          <p:nvPr>
            <p:ph type="title"/>
          </p:nvPr>
        </p:nvSpPr>
        <p:spPr/>
        <p:txBody>
          <a:bodyPr/>
          <a:lstStyle/>
          <a:p>
            <a:r>
              <a:rPr lang="en-US" dirty="0"/>
              <a:t>The Face API: How does it work?</a:t>
            </a:r>
          </a:p>
        </p:txBody>
      </p:sp>
      <p:pic>
        <p:nvPicPr>
          <p:cNvPr id="13" name="Content Placeholder 12">
            <a:extLst>
              <a:ext uri="{FF2B5EF4-FFF2-40B4-BE49-F238E27FC236}">
                <a16:creationId xmlns:a16="http://schemas.microsoft.com/office/drawing/2014/main" id="{2F4EB285-6D9B-4D05-AE43-1D2170CFF220}"/>
              </a:ext>
            </a:extLst>
          </p:cNvPr>
          <p:cNvPicPr>
            <a:picLocks noGrp="1" noChangeAspect="1"/>
          </p:cNvPicPr>
          <p:nvPr>
            <p:ph sz="quarter" idx="10"/>
          </p:nvPr>
        </p:nvPicPr>
        <p:blipFill>
          <a:blip r:embed="rId3"/>
          <a:stretch>
            <a:fillRect/>
          </a:stretch>
        </p:blipFill>
        <p:spPr>
          <a:xfrm>
            <a:off x="2696688" y="2203246"/>
            <a:ext cx="7043098" cy="3230111"/>
          </a:xfrm>
        </p:spPr>
      </p:pic>
    </p:spTree>
    <p:extLst>
      <p:ext uri="{BB962C8B-B14F-4D97-AF65-F5344CB8AC3E}">
        <p14:creationId xmlns:p14="http://schemas.microsoft.com/office/powerpoint/2010/main" val="211657757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8ECC-8053-4D96-8E89-06AE5FD48AB4}"/>
              </a:ext>
            </a:extLst>
          </p:cNvPr>
          <p:cNvSpPr>
            <a:spLocks noGrp="1"/>
          </p:cNvSpPr>
          <p:nvPr>
            <p:ph type="title"/>
          </p:nvPr>
        </p:nvSpPr>
        <p:spPr>
          <a:xfrm>
            <a:off x="600855" y="466301"/>
            <a:ext cx="11237870" cy="565027"/>
          </a:xfrm>
        </p:spPr>
        <p:txBody>
          <a:bodyPr/>
          <a:lstStyle/>
          <a:p>
            <a:r>
              <a:rPr lang="en-US" dirty="0"/>
              <a:t>Types of facial data</a:t>
            </a:r>
          </a:p>
        </p:txBody>
      </p:sp>
      <p:grpSp>
        <p:nvGrpSpPr>
          <p:cNvPr id="13" name="Group 12">
            <a:extLst>
              <a:ext uri="{FF2B5EF4-FFF2-40B4-BE49-F238E27FC236}">
                <a16:creationId xmlns:a16="http://schemas.microsoft.com/office/drawing/2014/main" id="{5373A2B4-4A44-46E0-973D-9E5B29C65BC3}"/>
              </a:ext>
            </a:extLst>
          </p:cNvPr>
          <p:cNvGrpSpPr/>
          <p:nvPr/>
        </p:nvGrpSpPr>
        <p:grpSpPr>
          <a:xfrm>
            <a:off x="3953501" y="1163632"/>
            <a:ext cx="4818451" cy="3757405"/>
            <a:chOff x="3875469" y="1140919"/>
            <a:chExt cx="4724400" cy="3684065"/>
          </a:xfrm>
        </p:grpSpPr>
        <p:sp>
          <p:nvSpPr>
            <p:cNvPr id="12" name="Rectangle 11">
              <a:extLst>
                <a:ext uri="{FF2B5EF4-FFF2-40B4-BE49-F238E27FC236}">
                  <a16:creationId xmlns:a16="http://schemas.microsoft.com/office/drawing/2014/main" id="{6AE8B204-1FB0-44E8-81DB-BC31F581050E}"/>
                </a:ext>
              </a:extLst>
            </p:cNvPr>
            <p:cNvSpPr/>
            <p:nvPr/>
          </p:nvSpPr>
          <p:spPr bwMode="auto">
            <a:xfrm>
              <a:off x="4993832" y="3932650"/>
              <a:ext cx="1672207" cy="89233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Landmarks</a:t>
              </a:r>
            </a:p>
          </p:txBody>
        </p:sp>
        <p:pic>
          <p:nvPicPr>
            <p:cNvPr id="7" name="Picture 6">
              <a:extLst>
                <a:ext uri="{FF2B5EF4-FFF2-40B4-BE49-F238E27FC236}">
                  <a16:creationId xmlns:a16="http://schemas.microsoft.com/office/drawing/2014/main" id="{B0E212F7-6F96-462A-A733-80A99006F77B}"/>
                </a:ext>
              </a:extLst>
            </p:cNvPr>
            <p:cNvPicPr>
              <a:picLocks noChangeAspect="1"/>
            </p:cNvPicPr>
            <p:nvPr/>
          </p:nvPicPr>
          <p:blipFill>
            <a:blip r:embed="rId3"/>
            <a:stretch>
              <a:fillRect/>
            </a:stretch>
          </p:blipFill>
          <p:spPr>
            <a:xfrm>
              <a:off x="3875469" y="1140919"/>
              <a:ext cx="4724400" cy="3133725"/>
            </a:xfrm>
            <a:prstGeom prst="rect">
              <a:avLst/>
            </a:prstGeom>
          </p:spPr>
        </p:pic>
      </p:grpSp>
      <p:grpSp>
        <p:nvGrpSpPr>
          <p:cNvPr id="14" name="Group 13">
            <a:extLst>
              <a:ext uri="{FF2B5EF4-FFF2-40B4-BE49-F238E27FC236}">
                <a16:creationId xmlns:a16="http://schemas.microsoft.com/office/drawing/2014/main" id="{4BE899BA-DAEC-4B76-B585-A45F2E2966D3}"/>
              </a:ext>
            </a:extLst>
          </p:cNvPr>
          <p:cNvGrpSpPr/>
          <p:nvPr/>
        </p:nvGrpSpPr>
        <p:grpSpPr>
          <a:xfrm>
            <a:off x="7025715" y="2726498"/>
            <a:ext cx="4813010" cy="3801725"/>
            <a:chOff x="6887717" y="2673280"/>
            <a:chExt cx="4719066" cy="3727520"/>
          </a:xfrm>
        </p:grpSpPr>
        <p:sp>
          <p:nvSpPr>
            <p:cNvPr id="11" name="Rectangle 10">
              <a:extLst>
                <a:ext uri="{FF2B5EF4-FFF2-40B4-BE49-F238E27FC236}">
                  <a16:creationId xmlns:a16="http://schemas.microsoft.com/office/drawing/2014/main" id="{D1C536BF-A924-4FDD-BCAD-7F5E7BDF0BA6}"/>
                </a:ext>
              </a:extLst>
            </p:cNvPr>
            <p:cNvSpPr/>
            <p:nvPr/>
          </p:nvSpPr>
          <p:spPr bwMode="auto">
            <a:xfrm>
              <a:off x="10004199" y="2673280"/>
              <a:ext cx="1602584" cy="89233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Attributes</a:t>
              </a:r>
            </a:p>
          </p:txBody>
        </p:sp>
        <p:pic>
          <p:nvPicPr>
            <p:cNvPr id="9" name="Picture 8">
              <a:extLst>
                <a:ext uri="{FF2B5EF4-FFF2-40B4-BE49-F238E27FC236}">
                  <a16:creationId xmlns:a16="http://schemas.microsoft.com/office/drawing/2014/main" id="{FCEBAA62-D4E6-450A-AEDB-1F61716BF79A}"/>
                </a:ext>
              </a:extLst>
            </p:cNvPr>
            <p:cNvPicPr>
              <a:picLocks noChangeAspect="1"/>
            </p:cNvPicPr>
            <p:nvPr/>
          </p:nvPicPr>
          <p:blipFill>
            <a:blip r:embed="rId4"/>
            <a:stretch>
              <a:fillRect/>
            </a:stretch>
          </p:blipFill>
          <p:spPr>
            <a:xfrm>
              <a:off x="6887717" y="3249168"/>
              <a:ext cx="4719066" cy="3151632"/>
            </a:xfrm>
            <a:prstGeom prst="rect">
              <a:avLst/>
            </a:prstGeom>
          </p:spPr>
        </p:pic>
      </p:grpSp>
      <p:grpSp>
        <p:nvGrpSpPr>
          <p:cNvPr id="21" name="Group 20">
            <a:extLst>
              <a:ext uri="{FF2B5EF4-FFF2-40B4-BE49-F238E27FC236}">
                <a16:creationId xmlns:a16="http://schemas.microsoft.com/office/drawing/2014/main" id="{E889A6CC-38DF-4A00-951F-6FA5447FD260}"/>
              </a:ext>
            </a:extLst>
          </p:cNvPr>
          <p:cNvGrpSpPr/>
          <p:nvPr/>
        </p:nvGrpSpPr>
        <p:grpSpPr>
          <a:xfrm>
            <a:off x="760434" y="2909909"/>
            <a:ext cx="3983771" cy="3617149"/>
            <a:chOff x="744727" y="2853112"/>
            <a:chExt cx="3906012" cy="3546546"/>
          </a:xfrm>
        </p:grpSpPr>
        <p:sp>
          <p:nvSpPr>
            <p:cNvPr id="15" name="Rectangle 14">
              <a:extLst>
                <a:ext uri="{FF2B5EF4-FFF2-40B4-BE49-F238E27FC236}">
                  <a16:creationId xmlns:a16="http://schemas.microsoft.com/office/drawing/2014/main" id="{59F8D177-BC82-4FEA-8966-BF6B9DBD4430}"/>
                </a:ext>
              </a:extLst>
            </p:cNvPr>
            <p:cNvSpPr/>
            <p:nvPr/>
          </p:nvSpPr>
          <p:spPr bwMode="auto">
            <a:xfrm>
              <a:off x="744727" y="2853112"/>
              <a:ext cx="1506829" cy="89233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Locations</a:t>
              </a:r>
            </a:p>
          </p:txBody>
        </p:sp>
        <p:pic>
          <p:nvPicPr>
            <p:cNvPr id="18" name="Picture 17">
              <a:extLst>
                <a:ext uri="{FF2B5EF4-FFF2-40B4-BE49-F238E27FC236}">
                  <a16:creationId xmlns:a16="http://schemas.microsoft.com/office/drawing/2014/main" id="{C922A959-80E5-4F29-9D94-0ACA0916EDC1}"/>
                </a:ext>
              </a:extLst>
            </p:cNvPr>
            <p:cNvPicPr>
              <a:picLocks noChangeAspect="1"/>
            </p:cNvPicPr>
            <p:nvPr/>
          </p:nvPicPr>
          <p:blipFill>
            <a:blip r:embed="rId5"/>
            <a:stretch>
              <a:fillRect/>
            </a:stretch>
          </p:blipFill>
          <p:spPr>
            <a:xfrm>
              <a:off x="744727" y="3415666"/>
              <a:ext cx="3906012" cy="2983992"/>
            </a:xfrm>
            <a:prstGeom prst="rect">
              <a:avLst/>
            </a:prstGeom>
          </p:spPr>
        </p:pic>
      </p:grpSp>
    </p:spTree>
    <p:extLst>
      <p:ext uri="{BB962C8B-B14F-4D97-AF65-F5344CB8AC3E}">
        <p14:creationId xmlns:p14="http://schemas.microsoft.com/office/powerpoint/2010/main" val="2990990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6973" y="937334"/>
            <a:ext cx="11702531" cy="4237176"/>
          </a:xfrm>
          <a:prstGeom prst="rect">
            <a:avLst/>
          </a:prstGeom>
        </p:spPr>
        <p:txBody>
          <a:bodyPr wrap="square">
            <a:spAutoFit/>
          </a:bodyPr>
          <a:lstStyle/>
          <a:p>
            <a:pPr algn="ctr"/>
            <a:r>
              <a:rPr lang="en-US" sz="6599" i="1" dirty="0">
                <a:solidFill>
                  <a:schemeClr val="accent5"/>
                </a:solidFill>
                <a:latin typeface="+mj-lt"/>
              </a:rPr>
              <a:t>“Artificial Intelligence is computers doing things that we would normally think of as intelligent in humans.”</a:t>
            </a:r>
          </a:p>
        </p:txBody>
      </p:sp>
      <p:sp>
        <p:nvSpPr>
          <p:cNvPr id="9" name="Text Placeholder 2"/>
          <p:cNvSpPr txBox="1">
            <a:spLocks/>
          </p:cNvSpPr>
          <p:nvPr/>
        </p:nvSpPr>
        <p:spPr>
          <a:xfrm>
            <a:off x="3566882" y="5325783"/>
            <a:ext cx="6461706" cy="693032"/>
          </a:xfrm>
          <a:prstGeom prst="rect">
            <a:avLst/>
          </a:prstGeom>
        </p:spPr>
        <p:txBody>
          <a:bodyPr vert="horz" wrap="square" lIns="146283" tIns="91427" rIns="146283" bIns="91427"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99" dirty="0"/>
              <a:t>Rick </a:t>
            </a:r>
            <a:r>
              <a:rPr lang="en-US" sz="3599" dirty="0" err="1"/>
              <a:t>Barazza</a:t>
            </a:r>
            <a:r>
              <a:rPr lang="en-US" sz="3599" dirty="0"/>
              <a:t>, Microsoft</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896C-160C-4612-913D-4388E7F311A0}"/>
              </a:ext>
            </a:extLst>
          </p:cNvPr>
          <p:cNvSpPr>
            <a:spLocks noGrp="1"/>
          </p:cNvSpPr>
          <p:nvPr>
            <p:ph type="title"/>
          </p:nvPr>
        </p:nvSpPr>
        <p:spPr>
          <a:xfrm>
            <a:off x="600855" y="466301"/>
            <a:ext cx="11237870" cy="565027"/>
          </a:xfrm>
        </p:spPr>
        <p:txBody>
          <a:bodyPr/>
          <a:lstStyle/>
          <a:p>
            <a:r>
              <a:rPr lang="en-US" dirty="0"/>
              <a:t>Overview of facial recognition</a:t>
            </a:r>
          </a:p>
        </p:txBody>
      </p:sp>
      <p:pic>
        <p:nvPicPr>
          <p:cNvPr id="5" name="Content Placeholder 4">
            <a:extLst>
              <a:ext uri="{FF2B5EF4-FFF2-40B4-BE49-F238E27FC236}">
                <a16:creationId xmlns:a16="http://schemas.microsoft.com/office/drawing/2014/main" id="{10B3904F-E434-4E42-8AD2-8C7204AF25AE}"/>
              </a:ext>
            </a:extLst>
          </p:cNvPr>
          <p:cNvPicPr>
            <a:picLocks noGrp="1" noChangeAspect="1"/>
          </p:cNvPicPr>
          <p:nvPr>
            <p:ph sz="quarter" idx="10"/>
          </p:nvPr>
        </p:nvPicPr>
        <p:blipFill>
          <a:blip r:embed="rId3"/>
          <a:stretch>
            <a:fillRect/>
          </a:stretch>
        </p:blipFill>
        <p:spPr>
          <a:xfrm>
            <a:off x="3394927" y="1983230"/>
            <a:ext cx="5646621" cy="3812988"/>
          </a:xfrm>
        </p:spPr>
      </p:pic>
    </p:spTree>
    <p:extLst>
      <p:ext uri="{BB962C8B-B14F-4D97-AF65-F5344CB8AC3E}">
        <p14:creationId xmlns:p14="http://schemas.microsoft.com/office/powerpoint/2010/main" val="236016905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E593-1914-4847-926D-9A0058861D07}"/>
              </a:ext>
            </a:extLst>
          </p:cNvPr>
          <p:cNvSpPr>
            <a:spLocks noGrp="1"/>
          </p:cNvSpPr>
          <p:nvPr>
            <p:ph type="title"/>
          </p:nvPr>
        </p:nvSpPr>
        <p:spPr>
          <a:xfrm>
            <a:off x="600855" y="466301"/>
            <a:ext cx="11237870" cy="565027"/>
          </a:xfrm>
        </p:spPr>
        <p:txBody>
          <a:bodyPr/>
          <a:lstStyle/>
          <a:p>
            <a:r>
              <a:rPr lang="en-US" dirty="0"/>
              <a:t>Introduction to face lists</a:t>
            </a:r>
          </a:p>
        </p:txBody>
      </p:sp>
      <p:pic>
        <p:nvPicPr>
          <p:cNvPr id="7" name="Picture 6">
            <a:extLst>
              <a:ext uri="{FF2B5EF4-FFF2-40B4-BE49-F238E27FC236}">
                <a16:creationId xmlns:a16="http://schemas.microsoft.com/office/drawing/2014/main" id="{76D4DF31-14EE-46BD-9FA5-71553A6CAF45}"/>
              </a:ext>
            </a:extLst>
          </p:cNvPr>
          <p:cNvPicPr>
            <a:picLocks noChangeAspect="1"/>
          </p:cNvPicPr>
          <p:nvPr/>
        </p:nvPicPr>
        <p:blipFill>
          <a:blip r:embed="rId3"/>
          <a:stretch>
            <a:fillRect/>
          </a:stretch>
        </p:blipFill>
        <p:spPr>
          <a:xfrm>
            <a:off x="1322412" y="1031328"/>
            <a:ext cx="9791651" cy="5777074"/>
          </a:xfrm>
          <a:prstGeom prst="rect">
            <a:avLst/>
          </a:prstGeom>
        </p:spPr>
      </p:pic>
    </p:spTree>
    <p:extLst>
      <p:ext uri="{BB962C8B-B14F-4D97-AF65-F5344CB8AC3E}">
        <p14:creationId xmlns:p14="http://schemas.microsoft.com/office/powerpoint/2010/main" val="85535995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69355F-5DC7-4D79-BD55-3CD9B90C0586}"/>
              </a:ext>
            </a:extLst>
          </p:cNvPr>
          <p:cNvSpPr>
            <a:spLocks noGrp="1"/>
          </p:cNvSpPr>
          <p:nvPr>
            <p:ph type="body" sz="quarter" idx="16"/>
          </p:nvPr>
        </p:nvSpPr>
        <p:spPr>
          <a:xfrm>
            <a:off x="596711" y="5802865"/>
            <a:ext cx="3574979" cy="439465"/>
          </a:xfrm>
        </p:spPr>
        <p:txBody>
          <a:bodyPr/>
          <a:lstStyle/>
          <a:p>
            <a:r>
              <a:rPr lang="en-US" sz="2856" dirty="0"/>
              <a:t>Face identification</a:t>
            </a:r>
          </a:p>
        </p:txBody>
      </p:sp>
      <p:sp>
        <p:nvSpPr>
          <p:cNvPr id="4" name="Text Placeholder 3">
            <a:extLst>
              <a:ext uri="{FF2B5EF4-FFF2-40B4-BE49-F238E27FC236}">
                <a16:creationId xmlns:a16="http://schemas.microsoft.com/office/drawing/2014/main" id="{ACE22C1A-E2D7-41D5-AFD1-EEDCABA1426C}"/>
              </a:ext>
            </a:extLst>
          </p:cNvPr>
          <p:cNvSpPr>
            <a:spLocks noGrp="1"/>
          </p:cNvSpPr>
          <p:nvPr>
            <p:ph type="body" sz="quarter" idx="18"/>
          </p:nvPr>
        </p:nvSpPr>
        <p:spPr>
          <a:xfrm>
            <a:off x="5968665" y="5802865"/>
            <a:ext cx="5623145" cy="439465"/>
          </a:xfrm>
        </p:spPr>
        <p:txBody>
          <a:bodyPr/>
          <a:lstStyle/>
          <a:p>
            <a:r>
              <a:rPr lang="en-US" sz="2856" dirty="0"/>
              <a:t>Face similarity</a:t>
            </a:r>
          </a:p>
        </p:txBody>
      </p:sp>
      <p:sp>
        <p:nvSpPr>
          <p:cNvPr id="6" name="Title 5">
            <a:extLst>
              <a:ext uri="{FF2B5EF4-FFF2-40B4-BE49-F238E27FC236}">
                <a16:creationId xmlns:a16="http://schemas.microsoft.com/office/drawing/2014/main" id="{B00A413D-9BBB-4F80-89C0-BBCEC64A8682}"/>
              </a:ext>
            </a:extLst>
          </p:cNvPr>
          <p:cNvSpPr>
            <a:spLocks noGrp="1"/>
          </p:cNvSpPr>
          <p:nvPr>
            <p:ph type="title"/>
          </p:nvPr>
        </p:nvSpPr>
        <p:spPr>
          <a:xfrm>
            <a:off x="600855" y="466301"/>
            <a:ext cx="11237870" cy="565027"/>
          </a:xfrm>
        </p:spPr>
        <p:txBody>
          <a:bodyPr/>
          <a:lstStyle/>
          <a:p>
            <a:r>
              <a:rPr lang="en-US" dirty="0"/>
              <a:t>More on face lists</a:t>
            </a:r>
          </a:p>
        </p:txBody>
      </p:sp>
      <p:pic>
        <p:nvPicPr>
          <p:cNvPr id="12" name="Picture 11">
            <a:extLst>
              <a:ext uri="{FF2B5EF4-FFF2-40B4-BE49-F238E27FC236}">
                <a16:creationId xmlns:a16="http://schemas.microsoft.com/office/drawing/2014/main" id="{31B943CC-4631-4A3A-871D-5D8C36C848F6}"/>
              </a:ext>
            </a:extLst>
          </p:cNvPr>
          <p:cNvPicPr>
            <a:picLocks noChangeAspect="1"/>
          </p:cNvPicPr>
          <p:nvPr/>
        </p:nvPicPr>
        <p:blipFill>
          <a:blip r:embed="rId3"/>
          <a:stretch>
            <a:fillRect/>
          </a:stretch>
        </p:blipFill>
        <p:spPr>
          <a:xfrm>
            <a:off x="596711" y="1738626"/>
            <a:ext cx="3574979" cy="3827560"/>
          </a:xfrm>
          <a:prstGeom prst="rect">
            <a:avLst/>
          </a:prstGeom>
        </p:spPr>
      </p:pic>
      <p:pic>
        <p:nvPicPr>
          <p:cNvPr id="14" name="Picture 13">
            <a:extLst>
              <a:ext uri="{FF2B5EF4-FFF2-40B4-BE49-F238E27FC236}">
                <a16:creationId xmlns:a16="http://schemas.microsoft.com/office/drawing/2014/main" id="{A22E2C90-1894-42EF-954A-C99F401DCD40}"/>
              </a:ext>
            </a:extLst>
          </p:cNvPr>
          <p:cNvPicPr>
            <a:picLocks noChangeAspect="1"/>
          </p:cNvPicPr>
          <p:nvPr/>
        </p:nvPicPr>
        <p:blipFill>
          <a:blip r:embed="rId4"/>
          <a:stretch>
            <a:fillRect/>
          </a:stretch>
        </p:blipFill>
        <p:spPr>
          <a:xfrm>
            <a:off x="5906102" y="2132358"/>
            <a:ext cx="5683052" cy="2729808"/>
          </a:xfrm>
          <a:prstGeom prst="rect">
            <a:avLst/>
          </a:prstGeom>
        </p:spPr>
      </p:pic>
    </p:spTree>
    <p:extLst>
      <p:ext uri="{BB962C8B-B14F-4D97-AF65-F5344CB8AC3E}">
        <p14:creationId xmlns:p14="http://schemas.microsoft.com/office/powerpoint/2010/main" val="281407520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FE08-C90F-4AC4-96F7-610590D0AF32}"/>
              </a:ext>
            </a:extLst>
          </p:cNvPr>
          <p:cNvSpPr>
            <a:spLocks noGrp="1"/>
          </p:cNvSpPr>
          <p:nvPr>
            <p:ph type="title"/>
          </p:nvPr>
        </p:nvSpPr>
        <p:spPr>
          <a:xfrm>
            <a:off x="600855" y="466301"/>
            <a:ext cx="11237870" cy="565027"/>
          </a:xfrm>
        </p:spPr>
        <p:txBody>
          <a:bodyPr/>
          <a:lstStyle/>
          <a:p>
            <a:r>
              <a:rPr lang="en-US" dirty="0"/>
              <a:t>Considerations for face data</a:t>
            </a:r>
          </a:p>
        </p:txBody>
      </p:sp>
      <p:pic>
        <p:nvPicPr>
          <p:cNvPr id="5" name="Picture 4">
            <a:extLst>
              <a:ext uri="{FF2B5EF4-FFF2-40B4-BE49-F238E27FC236}">
                <a16:creationId xmlns:a16="http://schemas.microsoft.com/office/drawing/2014/main" id="{AA355EE6-24A2-498A-B5C1-E3F5E95FCEF6}"/>
              </a:ext>
            </a:extLst>
          </p:cNvPr>
          <p:cNvPicPr>
            <a:picLocks noChangeAspect="1"/>
          </p:cNvPicPr>
          <p:nvPr/>
        </p:nvPicPr>
        <p:blipFill rotWithShape="1">
          <a:blip r:embed="rId3"/>
          <a:srcRect l="94" t="2722" r="18835" b="3521"/>
          <a:stretch/>
        </p:blipFill>
        <p:spPr>
          <a:xfrm>
            <a:off x="2080838" y="1241877"/>
            <a:ext cx="8274798" cy="5382918"/>
          </a:xfrm>
          <a:prstGeom prst="rect">
            <a:avLst/>
          </a:prstGeom>
        </p:spPr>
      </p:pic>
    </p:spTree>
    <p:extLst>
      <p:ext uri="{BB962C8B-B14F-4D97-AF65-F5344CB8AC3E}">
        <p14:creationId xmlns:p14="http://schemas.microsoft.com/office/powerpoint/2010/main" val="292919065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CB39-9538-49A2-ABB4-2F2867EDCDC6}"/>
              </a:ext>
            </a:extLst>
          </p:cNvPr>
          <p:cNvSpPr>
            <a:spLocks noGrp="1"/>
          </p:cNvSpPr>
          <p:nvPr>
            <p:ph type="title"/>
          </p:nvPr>
        </p:nvSpPr>
        <p:spPr/>
        <p:txBody>
          <a:bodyPr/>
          <a:lstStyle/>
          <a:p>
            <a:r>
              <a:rPr lang="en-US" dirty="0"/>
              <a:t>Test the Face Detection API</a:t>
            </a:r>
          </a:p>
        </p:txBody>
      </p:sp>
      <p:pic>
        <p:nvPicPr>
          <p:cNvPr id="10" name="Picture 9">
            <a:extLst>
              <a:ext uri="{FF2B5EF4-FFF2-40B4-BE49-F238E27FC236}">
                <a16:creationId xmlns:a16="http://schemas.microsoft.com/office/drawing/2014/main" id="{B1660AF1-5184-45EB-A126-1E868A74FF6C}"/>
              </a:ext>
            </a:extLst>
          </p:cNvPr>
          <p:cNvPicPr>
            <a:picLocks noChangeAspect="1"/>
          </p:cNvPicPr>
          <p:nvPr/>
        </p:nvPicPr>
        <p:blipFill>
          <a:blip r:embed="rId3"/>
          <a:stretch>
            <a:fillRect/>
          </a:stretch>
        </p:blipFill>
        <p:spPr>
          <a:xfrm>
            <a:off x="586335" y="1630385"/>
            <a:ext cx="8140804" cy="5061169"/>
          </a:xfrm>
          <a:prstGeom prst="rect">
            <a:avLst/>
          </a:prstGeom>
          <a:ln>
            <a:solidFill>
              <a:schemeClr val="bg1">
                <a:lumMod val="75000"/>
              </a:schemeClr>
            </a:solidFill>
          </a:ln>
        </p:spPr>
      </p:pic>
      <p:sp>
        <p:nvSpPr>
          <p:cNvPr id="3" name="Text Placeholder 2">
            <a:extLst>
              <a:ext uri="{FF2B5EF4-FFF2-40B4-BE49-F238E27FC236}">
                <a16:creationId xmlns:a16="http://schemas.microsoft.com/office/drawing/2014/main" id="{113F8AE5-1602-41A5-8E74-F945C8D5A42A}"/>
              </a:ext>
            </a:extLst>
          </p:cNvPr>
          <p:cNvSpPr>
            <a:spLocks noGrp="1"/>
          </p:cNvSpPr>
          <p:nvPr>
            <p:ph type="body" sz="quarter" idx="13"/>
          </p:nvPr>
        </p:nvSpPr>
        <p:spPr>
          <a:xfrm>
            <a:off x="8397208" y="3752894"/>
            <a:ext cx="3452931" cy="816149"/>
          </a:xfrm>
          <a:solidFill>
            <a:schemeClr val="tx1">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vert="horz" wrap="square" lIns="93260" tIns="93260" rIns="93260" bIns="93260" rtlCol="0">
            <a:noAutofit/>
          </a:bodyPr>
          <a:lstStyle/>
          <a:p>
            <a:r>
              <a:rPr lang="en-US" dirty="0"/>
              <a:t>Your HTTP response should look something like this.</a:t>
            </a:r>
          </a:p>
        </p:txBody>
      </p:sp>
    </p:spTree>
    <p:extLst>
      <p:ext uri="{BB962C8B-B14F-4D97-AF65-F5344CB8AC3E}">
        <p14:creationId xmlns:p14="http://schemas.microsoft.com/office/powerpoint/2010/main" val="24644204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9DB-61DA-449B-9618-0B7B3B3C9494}"/>
              </a:ext>
            </a:extLst>
          </p:cNvPr>
          <p:cNvSpPr>
            <a:spLocks noGrp="1"/>
          </p:cNvSpPr>
          <p:nvPr>
            <p:ph type="title"/>
          </p:nvPr>
        </p:nvSpPr>
        <p:spPr/>
        <p:txBody>
          <a:bodyPr/>
          <a:lstStyle/>
          <a:p>
            <a:r>
              <a:rPr lang="en-US" dirty="0"/>
              <a:t>Section summary</a:t>
            </a:r>
          </a:p>
        </p:txBody>
      </p:sp>
      <p:sp>
        <p:nvSpPr>
          <p:cNvPr id="3" name="Content Placeholder 2">
            <a:extLst>
              <a:ext uri="{FF2B5EF4-FFF2-40B4-BE49-F238E27FC236}">
                <a16:creationId xmlns:a16="http://schemas.microsoft.com/office/drawing/2014/main" id="{5DE7F983-E255-4CD9-A1F2-3B10DE7C0DE9}"/>
              </a:ext>
            </a:extLst>
          </p:cNvPr>
          <p:cNvSpPr>
            <a:spLocks noGrp="1"/>
          </p:cNvSpPr>
          <p:nvPr>
            <p:ph type="body" sz="quarter" idx="10"/>
          </p:nvPr>
        </p:nvSpPr>
        <p:spPr>
          <a:xfrm>
            <a:off x="365760" y="1371600"/>
            <a:ext cx="11704320" cy="1612236"/>
          </a:xfrm>
        </p:spPr>
        <p:txBody>
          <a:bodyPr/>
          <a:lstStyle/>
          <a:p>
            <a:pPr>
              <a:spcBef>
                <a:spcPts val="816"/>
              </a:spcBef>
              <a:spcAft>
                <a:spcPts val="816"/>
              </a:spcAft>
            </a:pPr>
            <a:r>
              <a:rPr lang="en-US" sz="2448" dirty="0"/>
              <a:t>You learned the basics of how facial recognition works.</a:t>
            </a:r>
          </a:p>
          <a:p>
            <a:pPr>
              <a:spcBef>
                <a:spcPts val="816"/>
              </a:spcBef>
              <a:spcAft>
                <a:spcPts val="816"/>
              </a:spcAft>
            </a:pPr>
            <a:r>
              <a:rPr lang="en-US" sz="2448" dirty="0"/>
              <a:t>You also got to see the Emotion API in action and use the Face API.</a:t>
            </a:r>
          </a:p>
          <a:p>
            <a:pPr>
              <a:spcBef>
                <a:spcPts val="816"/>
              </a:spcBef>
              <a:spcAft>
                <a:spcPts val="816"/>
              </a:spcAft>
            </a:pPr>
            <a:r>
              <a:rPr lang="en-US" sz="2448" dirty="0"/>
              <a:t>You were introduced to the ethics of AI in the context of facial recognition.</a:t>
            </a:r>
          </a:p>
        </p:txBody>
      </p:sp>
    </p:spTree>
    <p:extLst>
      <p:ext uri="{BB962C8B-B14F-4D97-AF65-F5344CB8AC3E}">
        <p14:creationId xmlns:p14="http://schemas.microsoft.com/office/powerpoint/2010/main" val="4723635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4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265081-6361-4d00-a143-2cec2901a2b3&quot;,&quot;TimeStamp&quot;:&quot;2017-10-18T15:33:08.5372323-04:00&quot;}"/>
</p:tagLst>
</file>

<file path=ppt/tags/tag42.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4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4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4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46.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p:properties xmlns:p="http://schemas.microsoft.com/office/2006/metadata/properties" xmlns:xsi="http://www.w3.org/2001/XMLSchema-instance" xmlns:pc="http://schemas.microsoft.com/office/infopath/2007/PartnerControls">
  <documentManagement/>
</p:properties>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p:properties xmlns:p="http://schemas.microsoft.com/office/2006/metadata/properties" xmlns:xsi="http://www.w3.org/2001/XMLSchema-instance" xmlns:pc="http://schemas.microsoft.com/office/infopath/2007/PartnerControls">
  <documentManagement/>
</p:properties>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p:properties xmlns:p="http://schemas.microsoft.com/office/2006/metadata/properties" xmlns:xsi="http://www.w3.org/2001/XMLSchema-instance" xmlns:pc="http://schemas.microsoft.com/office/infopath/2007/PartnerControls">
  <documentManagement/>
</p:properties>
</file>

<file path=customXml/item17.xml><?xml version="1.0" encoding="utf-8"?>
<p:properties xmlns:p="http://schemas.microsoft.com/office/2006/metadata/properties" xmlns:xsi="http://www.w3.org/2001/XMLSchema-instance" xmlns:pc="http://schemas.microsoft.com/office/infopath/2007/PartnerControls">
  <documentManagement/>
</p:properti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xml><?xml version="1.0" encoding="utf-8"?>
<p:properties xmlns:p="http://schemas.microsoft.com/office/2006/metadata/properties" xmlns:xsi="http://www.w3.org/2001/XMLSchema-instance" xmlns:pc="http://schemas.microsoft.com/office/infopath/2007/PartnerControls">
  <documentManagement/>
</p:properties>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Control xmlns="http://schemas.microsoft.com/VisualStudio/2011/storyboarding/control">
  <Id Name="369f9055-6b6c-48b9-9320-5df2d46c430a" Revision="1" Stencil="7276b9ef-3953-4dce-a89b-ed85f20b8b93" StencilVersion="1.0"/>
</Control>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Control xmlns="http://schemas.microsoft.com/VisualStudio/2011/storyboarding/control">
  <Id Name="fb22c541-ded0-47fa-8877-83a4c2d16227" Revision="1" Stencil="7276b9ef-3953-4dce-a89b-ed85f20b8b93" StencilVersion="1.0"/>
</Control>
</file>

<file path=customXml/item27.xml><?xml version="1.0" encoding="utf-8"?>
<Control xmlns="http://schemas.microsoft.com/VisualStudio/2011/storyboarding/control">
  <Id Name="a53d73d2-368b-429e-b817-1324eec1382c" Revision="1" Stencil="7276b9ef-3953-4dce-a89b-ed85f20b8b93" StencilVersion="1.0"/>
</Control>
</file>

<file path=customXml/item28.xml><?xml version="1.0" encoding="utf-8"?>
<Control xmlns="http://schemas.microsoft.com/VisualStudio/2011/storyboarding/control">
  <Id Name="369f9055-6b6c-48b9-9320-5df2d46c430a" Revision="1" Stencil="7276b9ef-3953-4dce-a89b-ed85f20b8b93" StencilVersion="1.0"/>
</Control>
</file>

<file path=customXml/item29.xml><?xml version="1.0" encoding="utf-8"?>
<Control xmlns="http://schemas.microsoft.com/VisualStudio/2011/storyboarding/control">
  <Id Name="a53d73d2-368b-429e-b817-1324eec1382c" Revision="1" Stencil="7276b9ef-3953-4dce-a89b-ed85f20b8b93" StencilVersion="1.0"/>
</Control>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30.xml><?xml version="1.0" encoding="utf-8"?>
<Control xmlns="http://schemas.microsoft.com/VisualStudio/2011/storyboarding/control">
  <Id Name="369f9055-6b6c-48b9-9320-5df2d46c430a" Revision="1" Stencil="7276b9ef-3953-4dce-a89b-ed85f20b8b93" StencilVersion="1.0"/>
</Control>
</file>

<file path=customXml/item31.xml><?xml version="1.0" encoding="utf-8"?>
<Control xmlns="http://schemas.microsoft.com/VisualStudio/2011/storyboarding/control">
  <Id Name="fb22c541-ded0-47fa-8877-83a4c2d16227" Revision="1" Stencil="7276b9ef-3953-4dce-a89b-ed85f20b8b93" StencilVersion="1.0"/>
</Control>
</file>

<file path=customXml/item32.xml><?xml version="1.0" encoding="utf-8"?>
<Control xmlns="http://schemas.microsoft.com/VisualStudio/2011/storyboarding/control">
  <Id Name="a2191c86-fc50-4add-948c-129f6b5a88d8" Revision="1" Stencil="7276b9ef-3953-4dce-a89b-ed85f20b8b93" StencilVersion="1.0"/>
</Control>
</file>

<file path=customXml/item33.xml><?xml version="1.0" encoding="utf-8"?>
<p:properties xmlns:p="http://schemas.microsoft.com/office/2006/metadata/properties" xmlns:xsi="http://www.w3.org/2001/XMLSchema-instance" xmlns:pc="http://schemas.microsoft.com/office/infopath/2007/PartnerControls">
  <documentManagement/>
</p:properties>
</file>

<file path=customXml/item34.xml><?xml version="1.0" encoding="utf-8"?>
<Control xmlns="http://schemas.microsoft.com/VisualStudio/2011/storyboarding/control">
  <Id Name="a2191c86-fc50-4add-948c-129f6b5a88d8" Revision="1" Stencil="7276b9ef-3953-4dce-a89b-ed85f20b8b93" StencilVersion="1.0"/>
</Control>
</file>

<file path=customXml/item35.xml><?xml version="1.0" encoding="utf-8"?>
<Control xmlns="http://schemas.microsoft.com/VisualStudio/2011/storyboarding/control">
  <Id Name="d69996e1-3d61-4686-9b63-f1b855c596ab" Revision="1" Stencil="7276b9ef-3953-4dce-a89b-ed85f20b8b93" StencilVersion="1.0"/>
</Control>
</file>

<file path=customXml/item36.xml><?xml version="1.0" encoding="utf-8"?>
<Control xmlns="http://schemas.microsoft.com/VisualStudio/2011/storyboarding/control">
  <Id Name="fb22c541-ded0-47fa-8877-83a4c2d16227" Revision="1" Stencil="7276b9ef-3953-4dce-a89b-ed85f20b8b93" StencilVersion="1.0"/>
</Control>
</file>

<file path=customXml/item37.xml><?xml version="1.0" encoding="utf-8"?>
<Control xmlns="http://schemas.microsoft.com/VisualStudio/2011/storyboarding/control">
  <Id Name="a2191c86-fc50-4add-948c-129f6b5a88d8" Revision="1" Stencil="7276b9ef-3953-4dce-a89b-ed85f20b8b93" StencilVersion="1.0"/>
</Control>
</file>

<file path=customXml/item38.xml><?xml version="1.0" encoding="utf-8"?>
<Control xmlns="http://schemas.microsoft.com/VisualStudio/2011/storyboarding/control">
  <Id Name="a2191c86-fc50-4add-948c-129f6b5a88d8" Revision="1" Stencil="7276b9ef-3953-4dce-a89b-ed85f20b8b93" StencilVersion="1.0"/>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4450C9-D14C-46DC-97A7-48C67E3DC301}">
  <ds:schemaRefs>
    <ds:schemaRef ds:uri="http://schemas.microsoft.com/office/2006/metadata/properties"/>
    <ds:schemaRef ds:uri="http://schemas.microsoft.com/office/infopath/2007/PartnerControls"/>
  </ds:schemaRefs>
</ds:datastoreItem>
</file>

<file path=customXml/itemProps10.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11.xml><?xml version="1.0" encoding="utf-8"?>
<ds:datastoreItem xmlns:ds="http://schemas.openxmlformats.org/officeDocument/2006/customXml" ds:itemID="{9D22378D-EB08-49E6-845E-95A97B21E0F5}">
  <ds:schemaRefs>
    <ds:schemaRef ds:uri="http://schemas.microsoft.com/sharepoint/v3/contenttype/forms"/>
  </ds:schemaRefs>
</ds:datastoreItem>
</file>

<file path=customXml/itemProps12.xml><?xml version="1.0" encoding="utf-8"?>
<ds:datastoreItem xmlns:ds="http://schemas.openxmlformats.org/officeDocument/2006/customXml" ds:itemID="{8B598503-58FD-4E7D-B531-3F0F5AA41E44}">
  <ds:schemaRefs>
    <ds:schemaRef ds:uri="http://schemas.microsoft.com/sharepoint/v3/contenttype/forms"/>
  </ds:schemaRefs>
</ds:datastoreItem>
</file>

<file path=customXml/itemProps13.xml><?xml version="1.0" encoding="utf-8"?>
<ds:datastoreItem xmlns:ds="http://schemas.openxmlformats.org/officeDocument/2006/customXml" ds:itemID="{C777FA52-9891-47CA-83B4-9DB3F3C88A04}">
  <ds:schemaRefs>
    <ds:schemaRef ds:uri="http://schemas.microsoft.com/sharepoint/v3/contenttype/forms"/>
  </ds:schemaRefs>
</ds:datastoreItem>
</file>

<file path=customXml/itemProps14.xml><?xml version="1.0" encoding="utf-8"?>
<ds:datastoreItem xmlns:ds="http://schemas.openxmlformats.org/officeDocument/2006/customXml" ds:itemID="{3B4E4929-97D4-4C14-B9DF-4831D7390D74}">
  <ds:schemaRefs>
    <ds:schemaRef ds:uri="http://schemas.microsoft.com/office/2006/metadata/properties"/>
    <ds:schemaRef ds:uri="http://schemas.microsoft.com/office/infopath/2007/PartnerControls"/>
  </ds:schemaRefs>
</ds:datastoreItem>
</file>

<file path=customXml/itemProps1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6.xml><?xml version="1.0" encoding="utf-8"?>
<ds:datastoreItem xmlns:ds="http://schemas.openxmlformats.org/officeDocument/2006/customXml" ds:itemID="{6B336A6A-7D84-4FC3-B4B1-2B0020A0E5AD}">
  <ds:schemaRefs>
    <ds:schemaRef ds:uri="http://schemas.microsoft.com/office/2006/metadata/properties"/>
    <ds:schemaRef ds:uri="http://schemas.microsoft.com/office/infopath/2007/PartnerControls"/>
  </ds:schemaRefs>
</ds:datastoreItem>
</file>

<file path=customXml/itemProps17.xml><?xml version="1.0" encoding="utf-8"?>
<ds:datastoreItem xmlns:ds="http://schemas.openxmlformats.org/officeDocument/2006/customXml" ds:itemID="{37876CDF-83C1-ED42-BBC3-8C1D7F6028A6}">
  <ds:schemaRefs>
    <ds:schemaRef ds:uri="http://schemas.microsoft.com/office/2006/metadata/properties"/>
    <ds:schemaRef ds:uri="http://schemas.microsoft.com/office/infopath/2007/PartnerControls"/>
  </ds:schemaRefs>
</ds:datastoreItem>
</file>

<file path=customXml/itemProps18.xml><?xml version="1.0" encoding="utf-8"?>
<ds:datastoreItem xmlns:ds="http://schemas.openxmlformats.org/officeDocument/2006/customXml" ds:itemID="{EEF63645-5465-D343-B235-00EC6D1C10BF}">
  <ds:schemaRefs>
    <ds:schemaRef ds:uri="http://schemas.microsoft.com/sharepoint/v3/contenttype/forms"/>
  </ds:schemaRefs>
</ds:datastoreItem>
</file>

<file path=customXml/itemProps19.xml><?xml version="1.0" encoding="utf-8"?>
<ds:datastoreItem xmlns:ds="http://schemas.openxmlformats.org/officeDocument/2006/customXml" ds:itemID="{17BDACF6-8B1B-4FF3-AD20-C2B2508B3208}">
  <ds:schemaRefs>
    <ds:schemaRef ds:uri="http://schemas.microsoft.com/office/2006/metadata/properties"/>
    <ds:schemaRef ds:uri="http://schemas.microsoft.com/office/infopath/2007/PartnerControls"/>
    <ds:schemaRef ds:uri="b41299b6-b4f0-41d3-8455-1789a5666ecf"/>
  </ds:schemaRefs>
</ds:datastoreItem>
</file>

<file path=customXml/itemProps2.xml><?xml version="1.0" encoding="utf-8"?>
<ds:datastoreItem xmlns:ds="http://schemas.openxmlformats.org/officeDocument/2006/customXml" ds:itemID="{951F05D0-2093-4921-855F-5891C05196FB}">
  <ds:schemaRefs>
    <ds:schemaRef ds:uri="http://schemas.microsoft.com/sharepoint/v3/contenttype/forms"/>
  </ds:schemaRefs>
</ds:datastoreItem>
</file>

<file path=customXml/itemProps20.xml><?xml version="1.0" encoding="utf-8"?>
<ds:datastoreItem xmlns:ds="http://schemas.openxmlformats.org/officeDocument/2006/customXml" ds:itemID="{A01B7546-3CD7-49B0-930C-6D0DADC7CC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1.xml><?xml version="1.0" encoding="utf-8"?>
<ds:datastoreItem xmlns:ds="http://schemas.openxmlformats.org/officeDocument/2006/customXml" ds:itemID="{B6E76DC0-ABAF-4B66-A400-4616262CD9E0}">
  <ds:schemaRefs>
    <ds:schemaRef ds:uri="http://schemas.microsoft.com/office/2006/metadata/properties"/>
    <ds:schemaRef ds:uri="http://schemas.microsoft.com/office/infopath/2007/PartnerControls"/>
  </ds:schemaRefs>
</ds:datastoreItem>
</file>

<file path=customXml/itemProps22.xml><?xml version="1.0" encoding="utf-8"?>
<ds:datastoreItem xmlns:ds="http://schemas.openxmlformats.org/officeDocument/2006/customXml" ds:itemID="{FF0260F7-2619-4F88-8E4D-60DBD3613D03}">
  <ds:schemaRefs>
    <ds:schemaRef ds:uri="http://schemas.microsoft.com/sharepoint/v3/contenttype/forms"/>
  </ds:schemaRefs>
</ds:datastoreItem>
</file>

<file path=customXml/itemProps23.xml><?xml version="1.0" encoding="utf-8"?>
<ds:datastoreItem xmlns:ds="http://schemas.openxmlformats.org/officeDocument/2006/customXml" ds:itemID="{3EE88386-0C01-44E9-BF24-C9241E3B300E}">
  <ds:schemaRefs>
    <ds:schemaRef ds:uri="http://schemas.microsoft.com/sharepoint/v3/contenttype/forms"/>
  </ds:schemaRefs>
</ds:datastoreItem>
</file>

<file path=customXml/itemProps24.xml><?xml version="1.0" encoding="utf-8"?>
<ds:datastoreItem xmlns:ds="http://schemas.openxmlformats.org/officeDocument/2006/customXml" ds:itemID="{46FE0185-9771-4485-9196-BA4980D4B77C}">
  <ds:schemaRefs>
    <ds:schemaRef ds:uri="http://schemas.microsoft.com/VisualStudio/2011/storyboarding/control"/>
  </ds:schemaRefs>
</ds:datastoreItem>
</file>

<file path=customXml/itemProps25.xml><?xml version="1.0" encoding="utf-8"?>
<ds:datastoreItem xmlns:ds="http://schemas.openxmlformats.org/officeDocument/2006/customXml" ds:itemID="{A17EF41C-8799-484F-BAF1-5CFBD8A0D149}">
  <ds:schemaRefs>
    <ds:schemaRef ds:uri="http://schemas.microsoft.com/sharepoint/v3/contenttype/forms"/>
  </ds:schemaRefs>
</ds:datastoreItem>
</file>

<file path=customXml/itemProps26.xml><?xml version="1.0" encoding="utf-8"?>
<ds:datastoreItem xmlns:ds="http://schemas.openxmlformats.org/officeDocument/2006/customXml" ds:itemID="{FC75EFD0-7C8A-41B0-BE36-55B00EAA3E51}">
  <ds:schemaRefs>
    <ds:schemaRef ds:uri="http://schemas.microsoft.com/VisualStudio/2011/storyboarding/control"/>
  </ds:schemaRefs>
</ds:datastoreItem>
</file>

<file path=customXml/itemProps27.xml><?xml version="1.0" encoding="utf-8"?>
<ds:datastoreItem xmlns:ds="http://schemas.openxmlformats.org/officeDocument/2006/customXml" ds:itemID="{CE51856E-F108-48C5-8FCA-A87BDC199444}">
  <ds:schemaRefs>
    <ds:schemaRef ds:uri="http://schemas.microsoft.com/VisualStudio/2011/storyboarding/control"/>
  </ds:schemaRefs>
</ds:datastoreItem>
</file>

<file path=customXml/itemProps28.xml><?xml version="1.0" encoding="utf-8"?>
<ds:datastoreItem xmlns:ds="http://schemas.openxmlformats.org/officeDocument/2006/customXml" ds:itemID="{EE9F5700-1E97-4D10-8100-60A7CF96A902}">
  <ds:schemaRefs>
    <ds:schemaRef ds:uri="http://schemas.microsoft.com/VisualStudio/2011/storyboarding/control"/>
  </ds:schemaRefs>
</ds:datastoreItem>
</file>

<file path=customXml/itemProps29.xml><?xml version="1.0" encoding="utf-8"?>
<ds:datastoreItem xmlns:ds="http://schemas.openxmlformats.org/officeDocument/2006/customXml" ds:itemID="{49323468-CCCA-4B0B-9FCB-F60D0E2EA9FE}">
  <ds:schemaRefs>
    <ds:schemaRef ds:uri="http://schemas.microsoft.com/VisualStudio/2011/storyboarding/control"/>
  </ds:schemaRefs>
</ds:datastoreItem>
</file>

<file path=customXml/itemProps3.xml><?xml version="1.0" encoding="utf-8"?>
<ds:datastoreItem xmlns:ds="http://schemas.openxmlformats.org/officeDocument/2006/customXml" ds:itemID="{C470D50A-7FF1-4166-8230-374DEA7D7BA9}">
  <ds:schemaRefs>
    <ds:schemaRef ds:uri="http://schemas.microsoft.com/office/2006/metadata/properties"/>
    <ds:schemaRef ds:uri="http://schemas.microsoft.com/office/infopath/2007/PartnerControls"/>
  </ds:schemaRefs>
</ds:datastoreItem>
</file>

<file path=customXml/itemProps30.xml><?xml version="1.0" encoding="utf-8"?>
<ds:datastoreItem xmlns:ds="http://schemas.openxmlformats.org/officeDocument/2006/customXml" ds:itemID="{AC9776D3-2E83-47FF-BB5D-8CC998FF6A27}">
  <ds:schemaRefs>
    <ds:schemaRef ds:uri="http://schemas.microsoft.com/VisualStudio/2011/storyboarding/control"/>
  </ds:schemaRefs>
</ds:datastoreItem>
</file>

<file path=customXml/itemProps31.xml><?xml version="1.0" encoding="utf-8"?>
<ds:datastoreItem xmlns:ds="http://schemas.openxmlformats.org/officeDocument/2006/customXml" ds:itemID="{6BFF0FF1-7086-48A1-9FCF-C27659DBEC16}">
  <ds:schemaRefs>
    <ds:schemaRef ds:uri="http://schemas.microsoft.com/VisualStudio/2011/storyboarding/control"/>
  </ds:schemaRefs>
</ds:datastoreItem>
</file>

<file path=customXml/itemProps32.xml><?xml version="1.0" encoding="utf-8"?>
<ds:datastoreItem xmlns:ds="http://schemas.openxmlformats.org/officeDocument/2006/customXml" ds:itemID="{3AE64CD9-0087-493B-A857-AE477D9FF3C3}">
  <ds:schemaRefs>
    <ds:schemaRef ds:uri="http://schemas.microsoft.com/VisualStudio/2011/storyboarding/control"/>
  </ds:schemaRefs>
</ds:datastoreItem>
</file>

<file path=customXml/itemProps33.xml><?xml version="1.0" encoding="utf-8"?>
<ds:datastoreItem xmlns:ds="http://schemas.openxmlformats.org/officeDocument/2006/customXml" ds:itemID="{11FD3791-49F6-46D8-8A6A-354025335917}">
  <ds:schemaRefs>
    <ds:schemaRef ds:uri="http://schemas.microsoft.com/office/2006/metadata/properties"/>
    <ds:schemaRef ds:uri="http://schemas.microsoft.com/office/infopath/2007/PartnerControls"/>
  </ds:schemaRefs>
</ds:datastoreItem>
</file>

<file path=customXml/itemProps34.xml><?xml version="1.0" encoding="utf-8"?>
<ds:datastoreItem xmlns:ds="http://schemas.openxmlformats.org/officeDocument/2006/customXml" ds:itemID="{585D4EF8-02FC-4CED-BA77-CAF18B299D0D}">
  <ds:schemaRefs>
    <ds:schemaRef ds:uri="http://schemas.microsoft.com/VisualStudio/2011/storyboarding/control"/>
  </ds:schemaRefs>
</ds:datastoreItem>
</file>

<file path=customXml/itemProps35.xml><?xml version="1.0" encoding="utf-8"?>
<ds:datastoreItem xmlns:ds="http://schemas.openxmlformats.org/officeDocument/2006/customXml" ds:itemID="{76E623ED-9D30-40BC-8144-A2BF8D2F85E1}">
  <ds:schemaRefs>
    <ds:schemaRef ds:uri="http://schemas.microsoft.com/VisualStudio/2011/storyboarding/control"/>
  </ds:schemaRefs>
</ds:datastoreItem>
</file>

<file path=customXml/itemProps36.xml><?xml version="1.0" encoding="utf-8"?>
<ds:datastoreItem xmlns:ds="http://schemas.openxmlformats.org/officeDocument/2006/customXml" ds:itemID="{66E48A09-FCB1-4E18-A044-5B4E7D19DBE0}">
  <ds:schemaRefs>
    <ds:schemaRef ds:uri="http://schemas.microsoft.com/VisualStudio/2011/storyboarding/control"/>
  </ds:schemaRefs>
</ds:datastoreItem>
</file>

<file path=customXml/itemProps37.xml><?xml version="1.0" encoding="utf-8"?>
<ds:datastoreItem xmlns:ds="http://schemas.openxmlformats.org/officeDocument/2006/customXml" ds:itemID="{FE8E7E02-6E54-4044-BC11-D9743E91F31A}">
  <ds:schemaRefs>
    <ds:schemaRef ds:uri="http://schemas.microsoft.com/VisualStudio/2011/storyboarding/control"/>
  </ds:schemaRefs>
</ds:datastoreItem>
</file>

<file path=customXml/itemProps38.xml><?xml version="1.0" encoding="utf-8"?>
<ds:datastoreItem xmlns:ds="http://schemas.openxmlformats.org/officeDocument/2006/customXml" ds:itemID="{53073EA9-AFFA-4A95-A84A-61BC1B25DA4A}">
  <ds:schemaRefs>
    <ds:schemaRef ds:uri="http://schemas.microsoft.com/VisualStudio/2011/storyboarding/control"/>
  </ds:schemaRefs>
</ds:datastoreItem>
</file>

<file path=customXml/itemProps4.xml><?xml version="1.0" encoding="utf-8"?>
<ds:datastoreItem xmlns:ds="http://schemas.openxmlformats.org/officeDocument/2006/customXml" ds:itemID="{7AEE946D-9262-4FAE-86DA-11325656225A}">
  <ds:schemaRefs>
    <ds:schemaRef ds:uri="http://schemas.microsoft.com/sharepoint/v3/contenttype/forms"/>
  </ds:schemaRefs>
</ds:datastoreItem>
</file>

<file path=customXml/itemProps5.xml><?xml version="1.0" encoding="utf-8"?>
<ds:datastoreItem xmlns:ds="http://schemas.openxmlformats.org/officeDocument/2006/customXml" ds:itemID="{C42AADAE-81D5-4880-ABC2-C3408209B01E}">
  <ds:schemaRefs>
    <ds:schemaRef ds:uri="http://schemas.microsoft.com/office/2006/metadata/properties"/>
    <ds:schemaRef ds:uri="http://schemas.microsoft.com/office/infopath/2007/PartnerControls"/>
  </ds:schemaRefs>
</ds:datastoreItem>
</file>

<file path=customXml/itemProps6.xml><?xml version="1.0" encoding="utf-8"?>
<ds:datastoreItem xmlns:ds="http://schemas.openxmlformats.org/officeDocument/2006/customXml" ds:itemID="{725D82A6-ED7C-4753-9721-757E4866E406}">
  <ds:schemaRefs>
    <ds:schemaRef ds:uri="http://schemas.microsoft.com/office/2006/metadata/properties"/>
    <ds:schemaRef ds:uri="http://schemas.microsoft.com/office/infopath/2007/PartnerControls"/>
  </ds:schemaRefs>
</ds:datastoreItem>
</file>

<file path=customXml/itemProps7.xml><?xml version="1.0" encoding="utf-8"?>
<ds:datastoreItem xmlns:ds="http://schemas.openxmlformats.org/officeDocument/2006/customXml" ds:itemID="{2639EF6A-69A6-4938-858F-6CA4DFC27FB3}">
  <ds:schemaRefs>
    <ds:schemaRef ds:uri="http://schemas.microsoft.com/sharepoint/v3/contenttype/forms"/>
  </ds:schemaRefs>
</ds:datastoreItem>
</file>

<file path=customXml/itemProps8.xml><?xml version="1.0" encoding="utf-8"?>
<ds:datastoreItem xmlns:ds="http://schemas.openxmlformats.org/officeDocument/2006/customXml" ds:itemID="{116B44C7-0DDE-49D8-B1F9-B9AB8F6D6A8D}">
  <ds:schemaRefs>
    <ds:schemaRef ds:uri="http://schemas.microsoft.com/office/2006/metadata/properties"/>
    <ds:schemaRef ds:uri="http://schemas.microsoft.com/office/infopath/2007/PartnerControls"/>
    <ds:schemaRef ds:uri="b41299b6-b4f0-41d3-8455-1789a5666ecf"/>
  </ds:schemaRefs>
</ds:datastoreItem>
</file>

<file path=customXml/itemProps9.xml><?xml version="1.0" encoding="utf-8"?>
<ds:datastoreItem xmlns:ds="http://schemas.openxmlformats.org/officeDocument/2006/customXml" ds:itemID="{652F7EE2-B33C-44C1-8F73-2C4311D4F3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14962</TotalTime>
  <Words>22658</Words>
  <Application>Microsoft Office PowerPoint</Application>
  <PresentationFormat>Custom</PresentationFormat>
  <Paragraphs>1676</Paragraphs>
  <Slides>95</Slides>
  <Notes>88</Notes>
  <HiddenSlides>3</HiddenSlides>
  <MMClips>1</MMClips>
  <ScaleCrop>false</ScaleCrop>
  <HeadingPairs>
    <vt:vector size="4" baseType="variant">
      <vt:variant>
        <vt:lpstr>Theme</vt:lpstr>
      </vt:variant>
      <vt:variant>
        <vt:i4>3</vt:i4>
      </vt:variant>
      <vt:variant>
        <vt:lpstr>Slide Titles</vt:lpstr>
      </vt:variant>
      <vt:variant>
        <vt:i4>95</vt:i4>
      </vt:variant>
    </vt:vector>
  </HeadingPairs>
  <TitlesOfParts>
    <vt:vector size="98" baseType="lpstr">
      <vt:lpstr>WHITE TEMPLATE</vt:lpstr>
      <vt:lpstr>1_5-50111_Build 2017_LIGHT GRAY TEMPLATE</vt:lpstr>
      <vt:lpstr>5-50111_Build 2017_LIGHT GRAY TEMPLATE</vt:lpstr>
      <vt:lpstr>Good morning!!! </vt:lpstr>
      <vt:lpstr>Build Intelligent Apps with AI</vt:lpstr>
      <vt:lpstr>Justin Garrett</vt:lpstr>
      <vt:lpstr>PowerPoint Presentation</vt:lpstr>
      <vt:lpstr>Workshop agenda</vt:lpstr>
      <vt:lpstr>PowerPoint Presentation</vt:lpstr>
      <vt:lpstr>“Artificial Intelligence is just whatever a computer can’t do yet…”</vt:lpstr>
      <vt:lpstr>PowerPoint Presentation</vt:lpstr>
      <vt:lpstr>PowerPoint Presentation</vt:lpstr>
      <vt:lpstr>PowerPoint Presentation</vt:lpstr>
      <vt:lpstr>PowerPoint Presentation</vt:lpstr>
      <vt:lpstr>PowerPoint Presentation</vt:lpstr>
      <vt:lpstr>It’s all enabled by machine learning…</vt:lpstr>
      <vt:lpstr>Demystifying machine learning</vt:lpstr>
      <vt:lpstr>What’s the difference?</vt:lpstr>
      <vt:lpstr>PowerPoint Presentation</vt:lpstr>
      <vt:lpstr>http://aka.ms/MLCheatSheet</vt:lpstr>
      <vt:lpstr>So where is AI being used?</vt:lpstr>
      <vt:lpstr>Progressive used Microsoft Azure Bot Service and Cognitive Services to quickly and easily build the Flo Chatbot to answer customer questions and provide quotes.</vt:lpstr>
      <vt:lpstr>Uber uses the Azure Cognitive Services Face API to help ensure that the driver using the app matches the account on file. </vt:lpstr>
      <vt:lpstr>Microsoft’s aim:  Making AI available to everyone</vt:lpstr>
      <vt:lpstr>Microsoft AI for Good</vt:lpstr>
      <vt:lpstr>Wild Me + Microsoft</vt:lpstr>
      <vt:lpstr>Image analysis: identify species</vt:lpstr>
      <vt:lpstr>Image analysis: identify unique individuals</vt:lpstr>
      <vt:lpstr>Demos!</vt:lpstr>
      <vt:lpstr>Hands-on AI learning</vt:lpstr>
      <vt:lpstr>Free Azure for experimentation…</vt:lpstr>
      <vt:lpstr>Wrap-up and next steps</vt:lpstr>
      <vt:lpstr>PowerPoint Presentation</vt:lpstr>
      <vt:lpstr>PowerPoint Presentation</vt:lpstr>
      <vt:lpstr>PowerPoint Presentation</vt:lpstr>
      <vt:lpstr>AI ethics matter</vt:lpstr>
      <vt:lpstr>AI data and privacy considerations</vt:lpstr>
      <vt:lpstr>AI can be your most powerful tool</vt:lpstr>
      <vt:lpstr>Microsoft AI Platform</vt:lpstr>
      <vt:lpstr>Other Tools: Azure Notebooks</vt:lpstr>
      <vt:lpstr>Other Tools: Azure Machine Learning Services</vt:lpstr>
      <vt:lpstr>Other Tools: Data Science Virtual Machine</vt:lpstr>
      <vt:lpstr>Further Learning in AI…</vt:lpstr>
      <vt:lpstr>Role-based Microsoft certs:</vt:lpstr>
      <vt:lpstr>PowerPoint Presentation</vt:lpstr>
      <vt:lpstr>PowerPoint Presentation</vt:lpstr>
      <vt:lpstr>Appendix  (Labs Q&amp;A slides)</vt:lpstr>
      <vt:lpstr>Azure Computer Vision and Language Services Hands-on</vt:lpstr>
      <vt:lpstr>Azure Cognitive Vision and Language Services</vt:lpstr>
      <vt:lpstr>Dual-use AI: can support business or pleasure travel</vt:lpstr>
      <vt:lpstr>Azure App Services</vt:lpstr>
      <vt:lpstr>It’s really that easy.</vt:lpstr>
      <vt:lpstr>Build and scale with the cloud</vt:lpstr>
      <vt:lpstr>So what does “scale up” vs. “scale out” mean?</vt:lpstr>
      <vt:lpstr>Manual Scaling vs. Auto-Scaling</vt:lpstr>
      <vt:lpstr>Deploying your app</vt:lpstr>
      <vt:lpstr>What is Python?</vt:lpstr>
      <vt:lpstr>Create a virtual Python environment</vt:lpstr>
      <vt:lpstr>Python overview: variables and data types</vt:lpstr>
      <vt:lpstr>Python overview: control flow expressions</vt:lpstr>
      <vt:lpstr>Python overview: functions and exception handling</vt:lpstr>
      <vt:lpstr>Python overview: importing functions</vt:lpstr>
      <vt:lpstr>Flask overview: ‘Hello, world’</vt:lpstr>
      <vt:lpstr>Flask overview: routing</vt:lpstr>
      <vt:lpstr>Flask overview: HTML templates</vt:lpstr>
      <vt:lpstr>Flask overview: HTML templates with defined variables</vt:lpstr>
      <vt:lpstr>Flask overview: Jinja control flow expressions</vt:lpstr>
      <vt:lpstr>Flask overview: flashing messages with control of flow</vt:lpstr>
      <vt:lpstr>Flask overview: static files</vt:lpstr>
      <vt:lpstr>Create a site that supports photo uploads</vt:lpstr>
      <vt:lpstr>Create a site that supports photo uploads</vt:lpstr>
      <vt:lpstr>Create a site that supports photo uploads</vt:lpstr>
      <vt:lpstr>Create a site that supports photo uploads</vt:lpstr>
      <vt:lpstr>Create a site that supports photo uploads</vt:lpstr>
      <vt:lpstr>Create a site that supports photo uploads</vt:lpstr>
      <vt:lpstr>Create a site that supports photo uploads</vt:lpstr>
      <vt:lpstr>Extract text from photos with  Azure Cognitive Services</vt:lpstr>
      <vt:lpstr>Extract text from photos with  Azure Cognitive Services</vt:lpstr>
      <vt:lpstr>Extract text from photos with Azure  Cognitive Services</vt:lpstr>
      <vt:lpstr>Use Azure Cognitive Services to  translate text</vt:lpstr>
      <vt:lpstr>Use Azure Cognitive Services to translate text</vt:lpstr>
      <vt:lpstr>Use Azure Cognitive Services to translate text</vt:lpstr>
      <vt:lpstr>Use Azure Cognitive Services to translate text</vt:lpstr>
      <vt:lpstr>Deploy the website to Azure</vt:lpstr>
      <vt:lpstr>Deploy the website to Azure</vt:lpstr>
      <vt:lpstr>Deploy the website to Azure</vt:lpstr>
      <vt:lpstr>Section summary</vt:lpstr>
      <vt:lpstr>Facial Recognition</vt:lpstr>
      <vt:lpstr>Facial Recognition</vt:lpstr>
      <vt:lpstr>PowerPoint Presentation</vt:lpstr>
      <vt:lpstr>The Face API: How does it work?</vt:lpstr>
      <vt:lpstr>Types of facial data</vt:lpstr>
      <vt:lpstr>Overview of facial recognition</vt:lpstr>
      <vt:lpstr>Introduction to face lists</vt:lpstr>
      <vt:lpstr>More on face lists</vt:lpstr>
      <vt:lpstr>Considerations for face data</vt:lpstr>
      <vt:lpstr>Test the Face Detection API</vt:lpstr>
      <vt:lpstr>Section summary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Reactors Cognitive Services Instructor's Deck</dc:title>
  <dc:subject>&lt;Speech title here&gt;</dc:subject>
  <dc:creator>Microsoft Office User</dc:creator>
  <cp:keywords/>
  <dc:description>Template: Maryfj_x000d_
Formatting: _x000d_
Audience Type:</dc:description>
  <cp:lastModifiedBy>Justin Garrett</cp:lastModifiedBy>
  <cp:revision>265</cp:revision>
  <cp:lastPrinted>2019-08-30T17:34:50Z</cp:lastPrinted>
  <dcterms:created xsi:type="dcterms:W3CDTF">2015-06-04T21:40:17Z</dcterms:created>
  <dcterms:modified xsi:type="dcterms:W3CDTF">2019-11-08T22:59:10Z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v-thware@microsoft.com</vt:lpwstr>
  </property>
  <property fmtid="{D5CDD505-2E9C-101B-9397-08002B2CF9AE}" pid="14" name="MSIP_Label_f42aa342-8706-4288-bd11-ebb85995028c_SetDate">
    <vt:lpwstr>2019-09-03T15:43:47.2759101Z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ffdd17ee-e1e9-4857-b9c2-c5e4562ee8a1</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